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46" autoAdjust="0"/>
    <p:restoredTop sz="94660"/>
  </p:normalViewPr>
  <p:slideViewPr>
    <p:cSldViewPr>
      <p:cViewPr varScale="1">
        <p:scale>
          <a:sx n="104" d="100"/>
          <a:sy n="104"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373D9-9751-403F-8EAC-463C79A6FC33}" type="datetimeFigureOut">
              <a:rPr lang="en-US" smtClean="0"/>
              <a:pPr/>
              <a:t>12/16/2010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D35A5-B243-451C-8A8E-F1D0B70B9D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373D9-9751-403F-8EAC-463C79A6FC33}" type="datetimeFigureOut">
              <a:rPr lang="en-US" smtClean="0"/>
              <a:pPr/>
              <a:t>12/16/2010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D35A5-B243-451C-8A8E-F1D0B70B9D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1470025"/>
          </a:xfrm>
        </p:spPr>
        <p:txBody>
          <a:bodyPr>
            <a:normAutofit fontScale="90000"/>
          </a:bodyPr>
          <a:lstStyle/>
          <a:p>
            <a:r>
              <a:rPr lang="en-US" b="1" dirty="0" smtClean="0"/>
              <a:t>The Art </a:t>
            </a:r>
            <a:r>
              <a:rPr lang="en-US" b="1" smtClean="0"/>
              <a:t>of </a:t>
            </a:r>
            <a:r>
              <a:rPr lang="en-US" b="1" smtClean="0"/>
              <a:t>Multi-Channel</a:t>
            </a:r>
            <a:r>
              <a:rPr lang="en-US" b="1" dirty="0" smtClean="0"/>
              <a:t/>
            </a:r>
            <a:br>
              <a:rPr lang="en-US" b="1" dirty="0" smtClean="0"/>
            </a:br>
            <a:r>
              <a:rPr lang="en-US" b="1" dirty="0" smtClean="0"/>
              <a:t>Engagement </a:t>
            </a:r>
            <a:r>
              <a:rPr lang="en-US" b="1" dirty="0" smtClean="0"/>
              <a:t>for World in </a:t>
            </a:r>
            <a:r>
              <a:rPr lang="en-US" b="1" dirty="0" smtClean="0"/>
              <a:t>Conflict</a:t>
            </a:r>
            <a:r>
              <a:rPr lang="en-US" dirty="0" smtClean="0"/>
              <a:t/>
            </a:r>
            <a:br>
              <a:rPr lang="en-US" dirty="0" smtClean="0"/>
            </a:br>
            <a:r>
              <a:rPr lang="en-US" sz="2700" dirty="0" smtClean="0"/>
              <a:t/>
            </a:r>
            <a:br>
              <a:rPr lang="en-US" sz="2700" dirty="0" smtClean="0"/>
            </a:br>
            <a:r>
              <a:rPr lang="en-US" sz="2700" b="1" dirty="0" smtClean="0"/>
              <a:t>December 16</a:t>
            </a:r>
            <a:r>
              <a:rPr lang="en-US" sz="2700" b="1" baseline="30000" dirty="0" smtClean="0"/>
              <a:t>th</a:t>
            </a:r>
            <a:r>
              <a:rPr lang="en-US" sz="2700" b="1" dirty="0" smtClean="0"/>
              <a:t>, 2010</a:t>
            </a:r>
            <a:r>
              <a:rPr lang="en-US" sz="2700" dirty="0" smtClean="0"/>
              <a:t>	</a:t>
            </a:r>
            <a:endParaRPr lang="en-US" sz="2700" dirty="0"/>
          </a:p>
        </p:txBody>
      </p:sp>
      <p:sp>
        <p:nvSpPr>
          <p:cNvPr id="3" name="Subtitle 2"/>
          <p:cNvSpPr>
            <a:spLocks noGrp="1"/>
          </p:cNvSpPr>
          <p:nvPr>
            <p:ph type="subTitle" idx="1"/>
          </p:nvPr>
        </p:nvSpPr>
        <p:spPr>
          <a:xfrm>
            <a:off x="1447800" y="3276600"/>
            <a:ext cx="6400800" cy="1752600"/>
          </a:xfrm>
        </p:spPr>
        <p:txBody>
          <a:bodyPr/>
          <a:lstStyle/>
          <a:p>
            <a:r>
              <a:rPr lang="en-US" dirty="0" smtClean="0"/>
              <a:t>www.wicmwmod.com</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3733800" y="3962400"/>
            <a:ext cx="1905000" cy="24669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Improvements to be made before </a:t>
            </a:r>
            <a:br>
              <a:rPr lang="en-US" sz="3000" b="1" dirty="0" smtClean="0"/>
            </a:br>
            <a:r>
              <a:rPr lang="en-US" sz="3000" b="1" dirty="0" smtClean="0"/>
              <a:t>MW Mod 2.0 Final Release:</a:t>
            </a:r>
            <a:endParaRPr lang="en-US" sz="3000" b="1" dirty="0"/>
          </a:p>
        </p:txBody>
      </p:sp>
      <p:sp>
        <p:nvSpPr>
          <p:cNvPr id="3" name="Content Placeholder 2"/>
          <p:cNvSpPr>
            <a:spLocks noGrp="1"/>
          </p:cNvSpPr>
          <p:nvPr>
            <p:ph idx="1"/>
          </p:nvPr>
        </p:nvSpPr>
        <p:spPr>
          <a:xfrm>
            <a:off x="457200" y="1600200"/>
            <a:ext cx="8229600" cy="4953000"/>
          </a:xfrm>
        </p:spPr>
        <p:txBody>
          <a:bodyPr>
            <a:normAutofit/>
          </a:bodyPr>
          <a:lstStyle/>
          <a:p>
            <a:r>
              <a:rPr lang="en-US" sz="1800" dirty="0" smtClean="0"/>
              <a:t>Multi-Threaded Target Acquisition – Search/Track Thread Separation</a:t>
            </a:r>
          </a:p>
          <a:p>
            <a:endParaRPr lang="en-US" sz="1800" dirty="0" smtClean="0"/>
          </a:p>
          <a:p>
            <a:pPr lvl="1"/>
            <a:r>
              <a:rPr lang="en-US" sz="1800" dirty="0" smtClean="0"/>
              <a:t>We separate out the “search” function that requests list of targets from game into its own python module.</a:t>
            </a:r>
          </a:p>
          <a:p>
            <a:pPr lvl="1"/>
            <a:endParaRPr lang="en-US" sz="1800" dirty="0" smtClean="0"/>
          </a:p>
          <a:p>
            <a:pPr lvl="1"/>
            <a:r>
              <a:rPr lang="en-US" sz="1800" dirty="0" smtClean="0"/>
              <a:t>The search thread continuously runs in the background scanning its sector, even when the SAM launcher is busy engaging list of targets. </a:t>
            </a:r>
          </a:p>
          <a:p>
            <a:pPr lvl="1"/>
            <a:endParaRPr lang="en-US" sz="1800" dirty="0" smtClean="0"/>
          </a:p>
          <a:p>
            <a:pPr lvl="1"/>
            <a:r>
              <a:rPr lang="en-US" sz="1800" dirty="0" smtClean="0"/>
              <a:t>Search function has REENTRANT_ISR() interrupt sub-routine, allowing it to interrupt a running engagement thread to add additional incoming targets to an existing list.</a:t>
            </a:r>
          </a:p>
          <a:p>
            <a:pPr lvl="1"/>
            <a:endParaRPr lang="en-US" sz="1800" dirty="0" smtClean="0"/>
          </a:p>
          <a:p>
            <a:pPr lvl="1"/>
            <a:r>
              <a:rPr lang="en-US" sz="1800" dirty="0" smtClean="0"/>
              <a:t>This allows the SAM to engage more enemy targets as they appear, even when the code is busy working on existing list of targets to kill.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fontScale="90000"/>
          </a:bodyPr>
          <a:lstStyle/>
          <a:p>
            <a:r>
              <a:rPr lang="en-US" b="1" dirty="0" smtClean="0"/>
              <a:t>Looking beyond MW Mod 2.0…</a:t>
            </a:r>
            <a:r>
              <a:rPr lang="en-US" dirty="0" smtClean="0"/>
              <a:t/>
            </a:r>
            <a:br>
              <a:rPr lang="en-US" dirty="0" smtClean="0"/>
            </a:br>
            <a:r>
              <a:rPr lang="en-US" dirty="0"/>
              <a:t/>
            </a:r>
            <a:br>
              <a:rPr lang="en-US" dirty="0"/>
            </a:br>
            <a:r>
              <a:rPr lang="en-US" sz="3300" i="1" dirty="0" smtClean="0"/>
              <a:t>The future of WIC’s Integrated Air Defense System after MW Mod 2.0 release..</a:t>
            </a:r>
            <a:endParaRPr lang="en-US" sz="33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360-Degrees Engagement Capability and </a:t>
            </a:r>
            <a:br>
              <a:rPr lang="en-US" sz="3000" b="1" dirty="0" smtClean="0"/>
            </a:br>
            <a:r>
              <a:rPr lang="en-US" sz="3000" b="1" dirty="0" smtClean="0"/>
              <a:t>True Radar Behavior.</a:t>
            </a:r>
            <a:endParaRPr lang="en-US" sz="3000" b="1" dirty="0"/>
          </a:p>
        </p:txBody>
      </p:sp>
      <p:sp>
        <p:nvSpPr>
          <p:cNvPr id="3" name="Content Placeholder 2"/>
          <p:cNvSpPr>
            <a:spLocks noGrp="1"/>
          </p:cNvSpPr>
          <p:nvPr>
            <p:ph idx="1"/>
          </p:nvPr>
        </p:nvSpPr>
        <p:spPr/>
        <p:txBody>
          <a:bodyPr>
            <a:normAutofit/>
          </a:bodyPr>
          <a:lstStyle/>
          <a:p>
            <a:r>
              <a:rPr lang="en-US" sz="1800" dirty="0" smtClean="0"/>
              <a:t>Radar functions will be written completely on a separate program module.</a:t>
            </a:r>
          </a:p>
          <a:p>
            <a:endParaRPr lang="en-US" sz="1800" dirty="0" smtClean="0"/>
          </a:p>
          <a:p>
            <a:r>
              <a:rPr lang="en-US" sz="1800" dirty="0" smtClean="0"/>
              <a:t>Radar Search function will run continuously in the background, scanning its assigned sector </a:t>
            </a:r>
            <a:r>
              <a:rPr lang="en-US" sz="1800" dirty="0" err="1" smtClean="0"/>
              <a:t>boresight</a:t>
            </a:r>
            <a:r>
              <a:rPr lang="en-US" sz="1800" dirty="0" smtClean="0"/>
              <a:t>.</a:t>
            </a:r>
          </a:p>
          <a:p>
            <a:endParaRPr lang="en-US" sz="1800" dirty="0" smtClean="0"/>
          </a:p>
          <a:p>
            <a:r>
              <a:rPr lang="en-US" sz="1800" dirty="0" smtClean="0"/>
              <a:t>Once radar search function has acquired a target, it adds the target to data array and continues its search to look for more targets to add.</a:t>
            </a:r>
          </a:p>
          <a:p>
            <a:endParaRPr lang="en-US" sz="1800" dirty="0" smtClean="0"/>
          </a:p>
          <a:p>
            <a:r>
              <a:rPr lang="en-US" sz="1800" dirty="0" smtClean="0"/>
              <a:t>The data list can be as long as 100 targets with 360 degrees azimuth for the whole team, giving it similar behavior in game as SPY-1 Aegis radar.</a:t>
            </a:r>
          </a:p>
          <a:p>
            <a:endParaRPr lang="en-US" sz="1800" dirty="0" smtClean="0"/>
          </a:p>
          <a:p>
            <a:r>
              <a:rPr lang="en-US" sz="1800" b="1" i="1" dirty="0" smtClean="0"/>
              <a:t>This also means, if a radar unit is destroyed, the SAM launchers become INOPERABLE, even if enemy units are visible in your team’s vision!</a:t>
            </a:r>
            <a:endParaRPr lang="en-US" sz="1800" b="1"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Inter-Unit Data Link</a:t>
            </a:r>
            <a:endParaRPr lang="en-US" sz="3600" b="1" dirty="0"/>
          </a:p>
        </p:txBody>
      </p:sp>
      <p:sp>
        <p:nvSpPr>
          <p:cNvPr id="3" name="Content Placeholder 2"/>
          <p:cNvSpPr>
            <a:spLocks noGrp="1"/>
          </p:cNvSpPr>
          <p:nvPr>
            <p:ph idx="1"/>
          </p:nvPr>
        </p:nvSpPr>
        <p:spPr>
          <a:xfrm>
            <a:off x="2438400" y="4038600"/>
            <a:ext cx="4724400" cy="2209800"/>
          </a:xfrm>
        </p:spPr>
        <p:txBody>
          <a:bodyPr>
            <a:noAutofit/>
          </a:bodyPr>
          <a:lstStyle/>
          <a:p>
            <a:pPr>
              <a:buNone/>
            </a:pPr>
            <a:r>
              <a:rPr lang="en-US" sz="1600" dirty="0" err="1" smtClean="0"/>
              <a:t>struct</a:t>
            </a:r>
            <a:r>
              <a:rPr lang="en-US" sz="1600" dirty="0" smtClean="0"/>
              <a:t> </a:t>
            </a:r>
            <a:r>
              <a:rPr lang="en-US" sz="1600" dirty="0" err="1" smtClean="0"/>
              <a:t>idem_datalink</a:t>
            </a:r>
            <a:r>
              <a:rPr lang="en-US" sz="1600" dirty="0"/>
              <a:t> </a:t>
            </a:r>
            <a:r>
              <a:rPr lang="en-US" sz="1600" dirty="0" smtClean="0"/>
              <a:t>{</a:t>
            </a:r>
          </a:p>
          <a:p>
            <a:pPr>
              <a:buNone/>
            </a:pPr>
            <a:r>
              <a:rPr lang="en-US" sz="1600" dirty="0"/>
              <a:t>	</a:t>
            </a:r>
            <a:r>
              <a:rPr lang="en-US" sz="1600" dirty="0" smtClean="0"/>
              <a:t>float </a:t>
            </a:r>
            <a:r>
              <a:rPr lang="en-US" sz="1600" dirty="0" err="1" smtClean="0"/>
              <a:t>IADS_timestamping</a:t>
            </a:r>
            <a:r>
              <a:rPr lang="en-US" sz="1600" dirty="0" smtClean="0"/>
              <a:t>;</a:t>
            </a:r>
          </a:p>
          <a:p>
            <a:pPr>
              <a:buNone/>
            </a:pPr>
            <a:r>
              <a:rPr lang="en-US" sz="1600" dirty="0"/>
              <a:t>	</a:t>
            </a:r>
            <a:r>
              <a:rPr lang="en-US" sz="1600" dirty="0" err="1" smtClean="0"/>
              <a:t>int</a:t>
            </a:r>
            <a:r>
              <a:rPr lang="en-US" sz="1600" dirty="0" smtClean="0"/>
              <a:t> </a:t>
            </a:r>
            <a:r>
              <a:rPr lang="en-US" sz="1600" dirty="0" err="1" smtClean="0"/>
              <a:t>PDFCS_IADN_Thread_ID</a:t>
            </a:r>
            <a:r>
              <a:rPr lang="en-US" sz="1600" dirty="0" smtClean="0"/>
              <a:t>;</a:t>
            </a:r>
          </a:p>
          <a:p>
            <a:pPr>
              <a:buNone/>
            </a:pPr>
            <a:r>
              <a:rPr lang="en-US" sz="1600" dirty="0"/>
              <a:t>	</a:t>
            </a:r>
            <a:r>
              <a:rPr lang="en-US" sz="1600" dirty="0" err="1" smtClean="0"/>
              <a:t>int</a:t>
            </a:r>
            <a:r>
              <a:rPr lang="en-US" sz="1600" dirty="0" smtClean="0"/>
              <a:t> </a:t>
            </a:r>
            <a:r>
              <a:rPr lang="en-US" sz="1600" dirty="0" err="1" smtClean="0"/>
              <a:t>EXG_Message_ID</a:t>
            </a:r>
            <a:r>
              <a:rPr lang="en-US" sz="1600" dirty="0" smtClean="0"/>
              <a:t>;</a:t>
            </a:r>
          </a:p>
          <a:p>
            <a:pPr>
              <a:buNone/>
            </a:pPr>
            <a:r>
              <a:rPr lang="en-US" sz="1600" dirty="0"/>
              <a:t>	</a:t>
            </a:r>
            <a:r>
              <a:rPr lang="en-US" sz="1600" dirty="0" smtClean="0"/>
              <a:t>double </a:t>
            </a:r>
            <a:r>
              <a:rPr lang="en-US" sz="1600" dirty="0" err="1" smtClean="0"/>
              <a:t>target_magnitude</a:t>
            </a:r>
            <a:r>
              <a:rPr lang="en-US" sz="1600" dirty="0" smtClean="0"/>
              <a:t>;</a:t>
            </a:r>
          </a:p>
          <a:p>
            <a:pPr>
              <a:buNone/>
            </a:pPr>
            <a:r>
              <a:rPr lang="en-US" sz="1600" dirty="0"/>
              <a:t>	</a:t>
            </a:r>
            <a:r>
              <a:rPr lang="en-US" sz="1600" dirty="0" smtClean="0"/>
              <a:t>double </a:t>
            </a:r>
            <a:r>
              <a:rPr lang="en-US" sz="1600" dirty="0" err="1" smtClean="0"/>
              <a:t>target_heading_planar_xz</a:t>
            </a:r>
            <a:r>
              <a:rPr lang="en-US" sz="1600" dirty="0" smtClean="0"/>
              <a:t>;</a:t>
            </a:r>
          </a:p>
          <a:p>
            <a:pPr>
              <a:buNone/>
            </a:pPr>
            <a:r>
              <a:rPr lang="en-US" sz="1600" dirty="0" smtClean="0"/>
              <a:t>	double </a:t>
            </a:r>
            <a:r>
              <a:rPr lang="en-US" sz="1600" dirty="0" err="1" smtClean="0"/>
              <a:t>target_pitch_planar_xy</a:t>
            </a:r>
            <a:r>
              <a:rPr lang="en-US" sz="1600" dirty="0" smtClean="0"/>
              <a:t>;</a:t>
            </a:r>
          </a:p>
          <a:p>
            <a:pPr>
              <a:buNone/>
            </a:pPr>
            <a:r>
              <a:rPr lang="en-US" sz="1600" dirty="0"/>
              <a:t>	</a:t>
            </a:r>
            <a:r>
              <a:rPr lang="en-US" sz="1600" dirty="0" err="1" smtClean="0"/>
              <a:t>int</a:t>
            </a:r>
            <a:r>
              <a:rPr lang="en-US" sz="1600" dirty="0" smtClean="0"/>
              <a:t> </a:t>
            </a:r>
            <a:r>
              <a:rPr lang="en-US" sz="1600" dirty="0" err="1" smtClean="0"/>
              <a:t>EXG_WICG_UnitID</a:t>
            </a:r>
            <a:r>
              <a:rPr lang="en-US" sz="1600" dirty="0" smtClean="0"/>
              <a:t>;</a:t>
            </a:r>
          </a:p>
          <a:p>
            <a:pPr>
              <a:buNone/>
            </a:pPr>
            <a:r>
              <a:rPr lang="en-US" sz="1600" dirty="0" smtClean="0"/>
              <a:t>}</a:t>
            </a:r>
          </a:p>
        </p:txBody>
      </p:sp>
      <p:sp>
        <p:nvSpPr>
          <p:cNvPr id="4" name="Content Placeholder 2"/>
          <p:cNvSpPr txBox="1">
            <a:spLocks/>
          </p:cNvSpPr>
          <p:nvPr/>
        </p:nvSpPr>
        <p:spPr>
          <a:xfrm>
            <a:off x="609600" y="1752601"/>
            <a:ext cx="8077200" cy="2895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457200" y="1295400"/>
            <a:ext cx="8229600" cy="2667001"/>
          </a:xfrm>
          <a:prstGeom prst="rect">
            <a:avLst/>
          </a:prstGeom>
        </p:spPr>
        <p:txBody>
          <a:bodyPr vert="horz" lIns="91440" tIns="45720" rIns="91440" bIns="45720" rtlCol="0">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u="none" strike="noStrike" kern="1200" cap="none" spc="0" normalizeH="0" baseline="0" noProof="0" dirty="0" smtClean="0">
                <a:ln>
                  <a:noFill/>
                </a:ln>
                <a:solidFill>
                  <a:schemeClr val="tx1"/>
                </a:solidFill>
                <a:effectLst/>
                <a:uLnTx/>
                <a:uFillTx/>
                <a:latin typeface="+mn-lt"/>
                <a:ea typeface="+mn-ea"/>
                <a:cs typeface="+mn-cs"/>
              </a:rPr>
              <a:t>Search</a:t>
            </a:r>
            <a:r>
              <a:rPr lang="en-US" sz="2000" dirty="0" smtClean="0"/>
              <a:t>/Tracking Radar Unit sends a “packet” of information containing target air unit along with other mission data information to the main engagement processing code for scheduling an interception.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dirty="0" smtClean="0"/>
              <a:t>Missile launcher (TEL) units “register” their presence to the processing code when they spawn, using a python </a:t>
            </a:r>
            <a:r>
              <a:rPr lang="en-US" sz="2000" dirty="0" err="1" smtClean="0"/>
              <a:t>ShooterBase</a:t>
            </a:r>
            <a:r>
              <a:rPr lang="en-US" sz="2000" dirty="0" smtClean="0"/>
              <a:t> __init__() constructor function.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dirty="0" smtClean="0"/>
              <a:t>An IDEM_DATALINK message packet is sent between radar unit, processing unit and the missile launchers/TELs.  The IDEM_DATALINK is basically a “Work Order” or “9-LINE” for the SAM site, advising need for engaging enemy target(s).</a:t>
            </a:r>
            <a:endParaRPr kumimoji="0" lang="en-US" sz="200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t>Future SAM Engagement Process </a:t>
            </a:r>
            <a:br>
              <a:rPr lang="en-US" sz="3000" b="1" dirty="0" smtClean="0"/>
            </a:br>
            <a:r>
              <a:rPr lang="en-US" sz="3000" b="1" dirty="0" smtClean="0"/>
              <a:t>(After 2.0 Release):</a:t>
            </a:r>
            <a:endParaRPr lang="en-US" sz="3000" b="1" dirty="0"/>
          </a:p>
        </p:txBody>
      </p:sp>
      <p:sp>
        <p:nvSpPr>
          <p:cNvPr id="3" name="Content Placeholder 2"/>
          <p:cNvSpPr>
            <a:spLocks noGrp="1"/>
          </p:cNvSpPr>
          <p:nvPr>
            <p:ph idx="1"/>
          </p:nvPr>
        </p:nvSpPr>
        <p:spPr>
          <a:xfrm>
            <a:off x="457200" y="1447800"/>
            <a:ext cx="8229600" cy="1142999"/>
          </a:xfrm>
        </p:spPr>
        <p:txBody>
          <a:bodyPr>
            <a:noAutofit/>
          </a:bodyPr>
          <a:lstStyle/>
          <a:p>
            <a:r>
              <a:rPr lang="en-US" sz="1600" dirty="0" smtClean="0"/>
              <a:t>The main engagement processing code runs on a separate ground vehicle unit called “Command Post” for S-300, “Engagement Control Station (ECS)” for Patriot.</a:t>
            </a:r>
          </a:p>
          <a:p>
            <a:endParaRPr lang="en-US" sz="100" dirty="0" smtClean="0"/>
          </a:p>
          <a:p>
            <a:r>
              <a:rPr lang="en-US" sz="1600" dirty="0" smtClean="0"/>
              <a:t>The flow of data in game looks like this whenever enemy targets are being engaged:</a:t>
            </a:r>
            <a:endParaRPr lang="en-US" sz="1600" dirty="0"/>
          </a:p>
        </p:txBody>
      </p:sp>
      <p:pic>
        <p:nvPicPr>
          <p:cNvPr id="3075" name="Picture 3"/>
          <p:cNvPicPr>
            <a:picLocks noChangeAspect="1" noChangeArrowheads="1"/>
          </p:cNvPicPr>
          <p:nvPr/>
        </p:nvPicPr>
        <p:blipFill>
          <a:blip r:embed="rId2" cstate="print"/>
          <a:srcRect/>
          <a:stretch>
            <a:fillRect/>
          </a:stretch>
        </p:blipFill>
        <p:spPr bwMode="auto">
          <a:xfrm>
            <a:off x="1447800" y="2362200"/>
            <a:ext cx="6610350" cy="427412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and Drawbacks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Pros/Benefits:</a:t>
            </a:r>
          </a:p>
          <a:p>
            <a:pPr lvl="1"/>
            <a:r>
              <a:rPr lang="en-US" dirty="0" smtClean="0"/>
              <a:t>No more race conditions.</a:t>
            </a:r>
          </a:p>
          <a:p>
            <a:pPr lvl="1"/>
            <a:r>
              <a:rPr lang="en-US" dirty="0" smtClean="0"/>
              <a:t>Extremely CPU friendly and efficient.</a:t>
            </a:r>
          </a:p>
          <a:p>
            <a:pPr lvl="1"/>
            <a:r>
              <a:rPr lang="en-US" dirty="0" smtClean="0"/>
              <a:t>True simulation of a modern real-life SAM site. </a:t>
            </a:r>
            <a:endParaRPr lang="en-US" dirty="0"/>
          </a:p>
          <a:p>
            <a:pPr lvl="1"/>
            <a:r>
              <a:rPr lang="en-US" dirty="0" smtClean="0"/>
              <a:t>Physical dependency – if radar unit or ECS unit is destroyed, the entire SAM site becomes inoperable for good, until support player fixes the problem.</a:t>
            </a:r>
          </a:p>
          <a:p>
            <a:pPr lvl="1"/>
            <a:r>
              <a:rPr lang="en-US" dirty="0" smtClean="0"/>
              <a:t>Persistent state handling capability for in-game data stores.</a:t>
            </a:r>
          </a:p>
          <a:p>
            <a:pPr lvl="1"/>
            <a:endParaRPr lang="en-US" dirty="0" smtClean="0"/>
          </a:p>
          <a:p>
            <a:r>
              <a:rPr lang="en-US" b="1" dirty="0" smtClean="0"/>
              <a:t>Cons/Drawbacks:</a:t>
            </a:r>
          </a:p>
          <a:p>
            <a:pPr lvl="1"/>
            <a:r>
              <a:rPr lang="en-US" dirty="0" smtClean="0"/>
              <a:t>Talk about over-engineering. Extremely complicated to code.</a:t>
            </a:r>
          </a:p>
          <a:p>
            <a:pPr lvl="1"/>
            <a:endParaRPr lang="en-US" dirty="0" smtClean="0"/>
          </a:p>
          <a:p>
            <a:pPr lvl="1"/>
            <a:r>
              <a:rPr lang="en-US" dirty="0" smtClean="0"/>
              <a:t>Player/human input is completely ignored. Simply turn on the SAM system, and it effectively becomes </a:t>
            </a:r>
            <a:r>
              <a:rPr lang="en-US" dirty="0" err="1" smtClean="0"/>
              <a:t>SkyNet</a:t>
            </a:r>
            <a:r>
              <a:rPr lang="en-US" dirty="0" smtClean="0"/>
              <a:t>, ignoring every player command and engaging whatever target(s) it wants to.</a:t>
            </a:r>
          </a:p>
          <a:p>
            <a:pPr lvl="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Open Systems Architecture</a:t>
            </a:r>
            <a:endParaRPr lang="en-US" sz="3000" b="1" dirty="0"/>
          </a:p>
        </p:txBody>
      </p:sp>
      <p:sp>
        <p:nvSpPr>
          <p:cNvPr id="3" name="Content Placeholder 2"/>
          <p:cNvSpPr>
            <a:spLocks noGrp="1"/>
          </p:cNvSpPr>
          <p:nvPr>
            <p:ph idx="1"/>
          </p:nvPr>
        </p:nvSpPr>
        <p:spPr>
          <a:xfrm>
            <a:off x="457200" y="1219200"/>
            <a:ext cx="8229600" cy="5334000"/>
          </a:xfrm>
        </p:spPr>
        <p:txBody>
          <a:bodyPr>
            <a:normAutofit fontScale="92500" lnSpcReduction="10000"/>
          </a:bodyPr>
          <a:lstStyle/>
          <a:p>
            <a:r>
              <a:rPr lang="en-US" sz="1800" b="1" dirty="0" smtClean="0"/>
              <a:t>By utilizing IDEM_DATALINK messaging structure for all units, we can create an “open systems architecture” model for modern network-centric warfare in World in Conflict, where:</a:t>
            </a:r>
          </a:p>
          <a:p>
            <a:endParaRPr lang="en-US" sz="1800" dirty="0"/>
          </a:p>
          <a:p>
            <a:pPr lvl="1"/>
            <a:r>
              <a:rPr lang="en-US" sz="1800" dirty="0" smtClean="0"/>
              <a:t>Enemy units detected by </a:t>
            </a:r>
            <a:r>
              <a:rPr lang="en-US" sz="1800" dirty="0" err="1" smtClean="0"/>
              <a:t>intel</a:t>
            </a:r>
            <a:r>
              <a:rPr lang="en-US" sz="1800" dirty="0" smtClean="0"/>
              <a:t>-gathering units, such as Patriot radar, AN/APG-78 Longbow Radar can be shared by other units that could engage them.</a:t>
            </a:r>
          </a:p>
          <a:p>
            <a:pPr lvl="1"/>
            <a:endParaRPr lang="en-US" sz="1800" dirty="0" smtClean="0"/>
          </a:p>
          <a:p>
            <a:pPr lvl="1"/>
            <a:r>
              <a:rPr lang="en-US" sz="1800" dirty="0" smtClean="0"/>
              <a:t>For example, Patriot MPQ-53 radar could not only queue up its own Patriot SAM launchers to engage the threat, it could also share and “download” this mission data information to short-range Stinger and medium KM-SAM units, queuing up their firing units in advance for maximum engagement efficiency.</a:t>
            </a:r>
          </a:p>
          <a:p>
            <a:pPr lvl="1">
              <a:buNone/>
            </a:pPr>
            <a:endParaRPr lang="en-US" sz="1800" dirty="0" smtClean="0"/>
          </a:p>
          <a:p>
            <a:pPr lvl="1"/>
            <a:r>
              <a:rPr lang="en-US" sz="1800" dirty="0" smtClean="0"/>
              <a:t>AN/APG-78 Apache Longbow radar could share its target list with other Apaches using IDEM_DATALINK for unrelenting destruction of ground units, able to target as many targets as your entire team has Hellfire missiles available to fire.</a:t>
            </a:r>
          </a:p>
          <a:p>
            <a:pPr lvl="1"/>
            <a:endParaRPr lang="en-US" sz="1800" dirty="0"/>
          </a:p>
          <a:p>
            <a:pPr lvl="1"/>
            <a:r>
              <a:rPr lang="en-US" sz="1800" dirty="0" smtClean="0"/>
              <a:t>Early warning radar units could send IDEM_DATALINK message to cruise missile launchers, invoking automated cruise missile launch as soon as enemy unit is detected.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3200"/>
            <a:ext cx="8229600" cy="1143000"/>
          </a:xfrm>
        </p:spPr>
        <p:txBody>
          <a:bodyPr>
            <a:normAutofit fontScale="90000"/>
          </a:bodyPr>
          <a:lstStyle/>
          <a:p>
            <a:r>
              <a:rPr lang="en-US" sz="3300" b="1" i="1" dirty="0" smtClean="0"/>
              <a:t>www.wicmwmod.com</a:t>
            </a:r>
            <a:r>
              <a:rPr lang="en-US" dirty="0" smtClean="0"/>
              <a:t/>
            </a:r>
            <a:br>
              <a:rPr lang="en-US" dirty="0" smtClean="0"/>
            </a:br>
            <a:r>
              <a:rPr lang="en-US" sz="2200" dirty="0"/>
              <a:t/>
            </a:r>
            <a:br>
              <a:rPr lang="en-US" sz="2200" dirty="0"/>
            </a:br>
            <a:r>
              <a:rPr lang="en-US" sz="2200" i="1" dirty="0" smtClean="0"/>
              <a:t>We balance the game with more realism.™</a:t>
            </a:r>
            <a:endParaRPr lang="en-US" sz="22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Currently: Single Target, Multiple Attacks</a:t>
            </a:r>
            <a:endParaRPr lang="en-US" sz="3000" b="1" dirty="0"/>
          </a:p>
        </p:txBody>
      </p:sp>
      <p:sp>
        <p:nvSpPr>
          <p:cNvPr id="3" name="Content Placeholder 2"/>
          <p:cNvSpPr>
            <a:spLocks noGrp="1"/>
          </p:cNvSpPr>
          <p:nvPr>
            <p:ph idx="1"/>
          </p:nvPr>
        </p:nvSpPr>
        <p:spPr/>
        <p:txBody>
          <a:bodyPr>
            <a:normAutofit/>
          </a:bodyPr>
          <a:lstStyle/>
          <a:p>
            <a:r>
              <a:rPr lang="en-US" sz="1800" dirty="0" smtClean="0"/>
              <a:t>In WIC, target acquisition and engagement is performed on a simple single target, single threaded manner</a:t>
            </a:r>
            <a:r>
              <a:rPr lang="en-US" sz="1800" dirty="0" smtClean="0"/>
              <a:t>.</a:t>
            </a:r>
          </a:p>
          <a:p>
            <a:endParaRPr lang="en-US" sz="1800" dirty="0" smtClean="0"/>
          </a:p>
          <a:p>
            <a:r>
              <a:rPr lang="en-US" sz="1800" dirty="0" smtClean="0"/>
              <a:t>1 target is attacked by several units that are in range to fire their weapon</a:t>
            </a:r>
            <a:r>
              <a:rPr lang="en-US" sz="1800" dirty="0" smtClean="0"/>
              <a:t>.</a:t>
            </a:r>
          </a:p>
          <a:p>
            <a:endParaRPr lang="en-US" sz="1800" dirty="0" smtClean="0"/>
          </a:p>
          <a:p>
            <a:r>
              <a:rPr lang="en-US" sz="1800" dirty="0" smtClean="0"/>
              <a:t>For example, if 4 heavy choppers enter into an area guarded by 4 Heavy Anti-Air units, you’ll see all anti-air units opening fire on a single chopper in most cases.</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Pros and Cons </a:t>
            </a:r>
            <a:r>
              <a:rPr lang="en-US" sz="2800" b="1" dirty="0" smtClean="0"/>
              <a:t>with</a:t>
            </a:r>
            <a:br>
              <a:rPr lang="en-US" sz="2800" b="1" dirty="0" smtClean="0"/>
            </a:br>
            <a:r>
              <a:rPr lang="en-US" sz="2800" b="1" dirty="0" smtClean="0"/>
              <a:t> </a:t>
            </a:r>
            <a:r>
              <a:rPr lang="en-US" sz="2800" b="1" dirty="0" smtClean="0"/>
              <a:t>Single Target Engagement</a:t>
            </a:r>
            <a:endParaRPr lang="en-US" sz="2800" b="1" dirty="0"/>
          </a:p>
        </p:txBody>
      </p:sp>
      <p:sp>
        <p:nvSpPr>
          <p:cNvPr id="3" name="Content Placeholder 2"/>
          <p:cNvSpPr>
            <a:spLocks noGrp="1"/>
          </p:cNvSpPr>
          <p:nvPr>
            <p:ph idx="1"/>
          </p:nvPr>
        </p:nvSpPr>
        <p:spPr/>
        <p:txBody>
          <a:bodyPr>
            <a:noAutofit/>
          </a:bodyPr>
          <a:lstStyle/>
          <a:p>
            <a:r>
              <a:rPr lang="en-US" sz="1800" b="1" dirty="0" smtClean="0"/>
              <a:t>Pros/Benefits: </a:t>
            </a:r>
          </a:p>
          <a:p>
            <a:pPr lvl="1"/>
            <a:r>
              <a:rPr lang="en-US" sz="1800" dirty="0" smtClean="0"/>
              <a:t>Very cheap on CPU/system resources</a:t>
            </a:r>
            <a:r>
              <a:rPr lang="en-US" sz="1800" dirty="0" smtClean="0"/>
              <a:t>.</a:t>
            </a:r>
          </a:p>
          <a:p>
            <a:pPr lvl="1"/>
            <a:endParaRPr lang="en-US" sz="1800" dirty="0" smtClean="0"/>
          </a:p>
          <a:p>
            <a:pPr lvl="1"/>
            <a:r>
              <a:rPr lang="en-US" sz="1800" dirty="0" smtClean="0"/>
              <a:t>Very simple, can’t go wrong.</a:t>
            </a:r>
          </a:p>
          <a:p>
            <a:pPr lvl="1"/>
            <a:endParaRPr lang="en-US" sz="1800" dirty="0" smtClean="0"/>
          </a:p>
          <a:p>
            <a:pPr lvl="1"/>
            <a:endParaRPr lang="en-US" sz="1800" dirty="0" smtClean="0"/>
          </a:p>
          <a:p>
            <a:r>
              <a:rPr lang="en-US" sz="1800" b="1" dirty="0" smtClean="0"/>
              <a:t>Cons/Downfall: </a:t>
            </a:r>
          </a:p>
          <a:p>
            <a:pPr lvl="1"/>
            <a:r>
              <a:rPr lang="en-US" sz="1800" dirty="0" smtClean="0"/>
              <a:t>Extremely vulnerable to countermeasures and saturation attacks</a:t>
            </a:r>
            <a:r>
              <a:rPr lang="en-US" sz="1800" dirty="0" smtClean="0"/>
              <a:t>.</a:t>
            </a:r>
          </a:p>
          <a:p>
            <a:pPr lvl="1"/>
            <a:endParaRPr lang="en-US" sz="1800" dirty="0" smtClean="0"/>
          </a:p>
          <a:p>
            <a:pPr lvl="1"/>
            <a:r>
              <a:rPr lang="en-US" sz="1800" dirty="0" smtClean="0"/>
              <a:t>All units target one single enemy unit, making them waste their ammo</a:t>
            </a:r>
            <a:r>
              <a:rPr lang="en-US" sz="1800" dirty="0" smtClean="0"/>
              <a:t>.</a:t>
            </a:r>
          </a:p>
          <a:p>
            <a:pPr lvl="1"/>
            <a:endParaRPr lang="en-US" sz="1800" dirty="0" smtClean="0"/>
          </a:p>
          <a:p>
            <a:pPr lvl="1"/>
            <a:r>
              <a:rPr lang="en-US" sz="1800" dirty="0" smtClean="0"/>
              <a:t>Need to have very high fire-rate and unlimited ammo (like Heavy Anti-Air unit in vanilla </a:t>
            </a:r>
            <a:r>
              <a:rPr lang="en-US" sz="1800" dirty="0" err="1" smtClean="0"/>
              <a:t>WiC</a:t>
            </a:r>
            <a:r>
              <a:rPr lang="en-US" sz="1800" dirty="0" smtClean="0"/>
              <a:t>) to make up for its inefficiency and vulnerabilities.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MW Mod 2.0 Integrated Air Defense System (IADS)</a:t>
            </a:r>
            <a:endParaRPr lang="en-US" sz="3000" b="1" dirty="0"/>
          </a:p>
        </p:txBody>
      </p:sp>
      <p:sp>
        <p:nvSpPr>
          <p:cNvPr id="3" name="Content Placeholder 2"/>
          <p:cNvSpPr>
            <a:spLocks noGrp="1"/>
          </p:cNvSpPr>
          <p:nvPr>
            <p:ph idx="1"/>
          </p:nvPr>
        </p:nvSpPr>
        <p:spPr/>
        <p:txBody>
          <a:bodyPr>
            <a:normAutofit lnSpcReduction="10000"/>
          </a:bodyPr>
          <a:lstStyle/>
          <a:p>
            <a:r>
              <a:rPr lang="en-US" sz="2400" dirty="0" smtClean="0"/>
              <a:t>Introduces multi-channel engagement capability to </a:t>
            </a:r>
            <a:r>
              <a:rPr lang="en-US" sz="2400" dirty="0" err="1" smtClean="0"/>
              <a:t>WiC</a:t>
            </a:r>
            <a:r>
              <a:rPr lang="en-US" sz="2400" dirty="0" smtClean="0"/>
              <a:t>.</a:t>
            </a:r>
          </a:p>
          <a:p>
            <a:endParaRPr lang="en-US" sz="2400" dirty="0" smtClean="0"/>
          </a:p>
          <a:p>
            <a:r>
              <a:rPr lang="en-US" sz="2400" dirty="0" smtClean="0"/>
              <a:t>Able to target and engage several incoming bandits on a single operating thread</a:t>
            </a:r>
            <a:r>
              <a:rPr lang="en-US" sz="2400" dirty="0" smtClean="0"/>
              <a:t>.</a:t>
            </a:r>
          </a:p>
          <a:p>
            <a:endParaRPr lang="en-US" sz="2400" dirty="0" smtClean="0"/>
          </a:p>
          <a:p>
            <a:r>
              <a:rPr lang="en-US" sz="2400" dirty="0" smtClean="0"/>
              <a:t>Substantially more efficient at dealing with saturation attacks</a:t>
            </a:r>
            <a:r>
              <a:rPr lang="en-US" sz="2400" dirty="0" smtClean="0"/>
              <a:t>.</a:t>
            </a:r>
          </a:p>
          <a:p>
            <a:endParaRPr lang="en-US" sz="2400" dirty="0" smtClean="0"/>
          </a:p>
          <a:p>
            <a:r>
              <a:rPr lang="en-US" sz="2400" dirty="0" smtClean="0"/>
              <a:t>Unlike vanilla </a:t>
            </a:r>
            <a:r>
              <a:rPr lang="en-US" sz="2400" dirty="0" err="1" smtClean="0"/>
              <a:t>WiC</a:t>
            </a:r>
            <a:r>
              <a:rPr lang="en-US" sz="2400" dirty="0" smtClean="0"/>
              <a:t>, you have to deal with cruise missiles, not just helicopter threats. This means the existing single-target engagement method is completely combat-ineffective to defend your team.</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What is Multi-Channel Engagement?</a:t>
            </a:r>
            <a:endParaRPr lang="en-US" sz="3000" b="1" dirty="0"/>
          </a:p>
        </p:txBody>
      </p:sp>
      <p:sp>
        <p:nvSpPr>
          <p:cNvPr id="3" name="Content Placeholder 2"/>
          <p:cNvSpPr>
            <a:spLocks noGrp="1"/>
          </p:cNvSpPr>
          <p:nvPr>
            <p:ph idx="1"/>
          </p:nvPr>
        </p:nvSpPr>
        <p:spPr/>
        <p:txBody>
          <a:bodyPr>
            <a:normAutofit fontScale="85000" lnSpcReduction="20000"/>
          </a:bodyPr>
          <a:lstStyle/>
          <a:p>
            <a:r>
              <a:rPr lang="en-US" sz="2400" dirty="0" smtClean="0"/>
              <a:t>Game engine acquires a single target and sends WIC event to our unit, instructing it to open fire</a:t>
            </a:r>
            <a:r>
              <a:rPr lang="en-US" sz="2400" dirty="0" smtClean="0"/>
              <a:t>.</a:t>
            </a:r>
          </a:p>
          <a:p>
            <a:endParaRPr lang="en-US" sz="2400" dirty="0" smtClean="0"/>
          </a:p>
          <a:p>
            <a:r>
              <a:rPr lang="en-US" sz="2400" dirty="0" smtClean="0"/>
              <a:t>Instead of opening fire, we </a:t>
            </a:r>
            <a:r>
              <a:rPr lang="en-US" sz="2400" dirty="0" smtClean="0"/>
              <a:t>don’t </a:t>
            </a:r>
            <a:r>
              <a:rPr lang="en-US" sz="2400" dirty="0" smtClean="0"/>
              <a:t>open fire. (huh</a:t>
            </a:r>
            <a:r>
              <a:rPr lang="en-US" sz="2400" dirty="0" smtClean="0"/>
              <a:t>?)</a:t>
            </a:r>
          </a:p>
          <a:p>
            <a:endParaRPr lang="en-US" sz="2400" dirty="0" smtClean="0"/>
          </a:p>
          <a:p>
            <a:r>
              <a:rPr lang="en-US" sz="2400" dirty="0" smtClean="0"/>
              <a:t>We send a “rebuttal” back to the game engine, requesting it to send us list of all enemy targets in the nearby area of where it initially acquired a target</a:t>
            </a:r>
            <a:r>
              <a:rPr lang="en-US" sz="2400" dirty="0" smtClean="0"/>
              <a:t>.</a:t>
            </a:r>
          </a:p>
          <a:p>
            <a:endParaRPr lang="en-US" sz="2400" dirty="0" smtClean="0"/>
          </a:p>
          <a:p>
            <a:r>
              <a:rPr lang="en-US" sz="2400" dirty="0" smtClean="0"/>
              <a:t>Game replies back to us with list of all enemy units in the area</a:t>
            </a:r>
            <a:r>
              <a:rPr lang="en-US" sz="2400" dirty="0" smtClean="0"/>
              <a:t>.</a:t>
            </a:r>
          </a:p>
          <a:p>
            <a:endParaRPr lang="en-US" sz="2400" dirty="0" smtClean="0"/>
          </a:p>
          <a:p>
            <a:r>
              <a:rPr lang="en-US" sz="2400" dirty="0" smtClean="0"/>
              <a:t>We build an array list of up to 9 targets (for Patriot; 12 targets for S-300) and determine their flight heading and speed</a:t>
            </a:r>
            <a:r>
              <a:rPr lang="en-US" sz="2400" dirty="0" smtClean="0"/>
              <a:t>.</a:t>
            </a:r>
          </a:p>
          <a:p>
            <a:endParaRPr lang="en-US" sz="2400" dirty="0" smtClean="0"/>
          </a:p>
          <a:p>
            <a:r>
              <a:rPr lang="en-US" sz="2400" dirty="0" smtClean="0"/>
              <a:t>Each target in the list is called “Engagement Channel”.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srcRect/>
          <a:stretch>
            <a:fillRect/>
          </a:stretch>
        </p:blipFill>
        <p:spPr bwMode="auto">
          <a:xfrm>
            <a:off x="4038600" y="2209800"/>
            <a:ext cx="4876800" cy="320040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sz="3000" b="1" dirty="0" smtClean="0"/>
              <a:t>How it Works: </a:t>
            </a:r>
            <a:r>
              <a:rPr lang="en-US" sz="3000" b="1" dirty="0" smtClean="0"/>
              <a:t/>
            </a:r>
            <a:br>
              <a:rPr lang="en-US" sz="3000" b="1" dirty="0" smtClean="0"/>
            </a:br>
            <a:r>
              <a:rPr lang="en-US" sz="3000" b="1" dirty="0" smtClean="0"/>
              <a:t>Phase 1 - Engagement Start</a:t>
            </a:r>
            <a:endParaRPr lang="en-US" sz="3000" b="1" dirty="0"/>
          </a:p>
        </p:txBody>
      </p:sp>
      <p:pic>
        <p:nvPicPr>
          <p:cNvPr id="1027" name="Picture 3"/>
          <p:cNvPicPr>
            <a:picLocks noChangeAspect="1" noChangeArrowheads="1"/>
          </p:cNvPicPr>
          <p:nvPr/>
        </p:nvPicPr>
        <p:blipFill>
          <a:blip r:embed="rId3" cstate="print"/>
          <a:srcRect/>
          <a:stretch>
            <a:fillRect/>
          </a:stretch>
        </p:blipFill>
        <p:spPr bwMode="auto">
          <a:xfrm>
            <a:off x="1828800" y="4038600"/>
            <a:ext cx="2451100" cy="2177630"/>
          </a:xfrm>
          <a:prstGeom prst="rect">
            <a:avLst/>
          </a:prstGeom>
          <a:noFill/>
          <a:ln w="9525">
            <a:noFill/>
            <a:miter lim="800000"/>
            <a:headEnd/>
            <a:tailEnd/>
          </a:ln>
        </p:spPr>
      </p:pic>
      <p:sp>
        <p:nvSpPr>
          <p:cNvPr id="8" name="Content Placeholder 7"/>
          <p:cNvSpPr>
            <a:spLocks noGrp="1"/>
          </p:cNvSpPr>
          <p:nvPr>
            <p:ph idx="1"/>
          </p:nvPr>
        </p:nvSpPr>
        <p:spPr>
          <a:xfrm>
            <a:off x="152400" y="1447800"/>
            <a:ext cx="8839200" cy="2438399"/>
          </a:xfrm>
        </p:spPr>
        <p:txBody>
          <a:bodyPr>
            <a:noAutofit/>
          </a:bodyPr>
          <a:lstStyle/>
          <a:p>
            <a:r>
              <a:rPr lang="en-US" sz="1800" dirty="0" smtClean="0"/>
              <a:t>Game sends us list of all enemy targets operating in the same nearby area where it initially detected a target</a:t>
            </a:r>
            <a:r>
              <a:rPr lang="en-US" sz="1800" dirty="0" smtClean="0"/>
              <a:t>.</a:t>
            </a:r>
            <a:endParaRPr lang="en-US" sz="1800" dirty="0" smtClean="0"/>
          </a:p>
          <a:p>
            <a:r>
              <a:rPr lang="en-US" sz="1800" dirty="0" smtClean="0"/>
              <a:t>We build a list of targets to engage, each target is called an ‘engagement channel</a:t>
            </a:r>
            <a:r>
              <a:rPr lang="en-US" sz="1800" dirty="0" smtClean="0"/>
              <a:t>.’</a:t>
            </a:r>
            <a:endParaRPr lang="en-US" sz="1800" dirty="0" smtClean="0"/>
          </a:p>
          <a:p>
            <a:r>
              <a:rPr lang="en-US" sz="1800" dirty="0" smtClean="0"/>
              <a:t>For each channel, we assign two AA missiles (SAM) to open fire</a:t>
            </a:r>
            <a:r>
              <a:rPr lang="en-US" sz="1800" dirty="0" smtClean="0"/>
              <a:t>.</a:t>
            </a:r>
            <a:br>
              <a:rPr lang="en-US" sz="1800" dirty="0" smtClean="0"/>
            </a:br>
            <a:endParaRPr lang="en-US" sz="1800" dirty="0" smtClean="0"/>
          </a:p>
          <a:p>
            <a:r>
              <a:rPr lang="en-US" sz="1800" dirty="0" smtClean="0"/>
              <a:t>So if we are facing 5 targets at once</a:t>
            </a:r>
            <a:r>
              <a:rPr lang="en-US" sz="1800" dirty="0" smtClean="0"/>
              <a:t>, </a:t>
            </a:r>
            <a:r>
              <a:rPr lang="en-US" sz="1800" dirty="0" smtClean="0"/>
              <a:t>we launch 10 SAMs to engage them.</a:t>
            </a:r>
          </a:p>
          <a:p>
            <a:endParaRPr lang="en-US" sz="1800" dirty="0" smtClean="0"/>
          </a:p>
        </p:txBody>
      </p:sp>
      <p:pic>
        <p:nvPicPr>
          <p:cNvPr id="1031" name="Picture 7"/>
          <p:cNvPicPr>
            <a:picLocks noChangeAspect="1" noChangeArrowheads="1"/>
          </p:cNvPicPr>
          <p:nvPr/>
        </p:nvPicPr>
        <p:blipFill>
          <a:blip r:embed="rId4" cstate="print"/>
          <a:srcRect/>
          <a:stretch>
            <a:fillRect/>
          </a:stretch>
        </p:blipFill>
        <p:spPr bwMode="auto">
          <a:xfrm>
            <a:off x="4267200" y="5105400"/>
            <a:ext cx="1371600" cy="122847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How it Works: </a:t>
            </a:r>
            <a:r>
              <a:rPr lang="en-US" sz="3000" b="1" dirty="0" smtClean="0"/>
              <a:t/>
            </a:r>
            <a:br>
              <a:rPr lang="en-US" sz="3000" b="1" dirty="0" smtClean="0"/>
            </a:br>
            <a:r>
              <a:rPr lang="en-US" sz="3000" b="1" dirty="0" smtClean="0"/>
              <a:t>Phase 2 - Terminal </a:t>
            </a:r>
            <a:r>
              <a:rPr lang="en-US" sz="3000" b="1" dirty="0" smtClean="0"/>
              <a:t>Illumination</a:t>
            </a:r>
            <a:endParaRPr lang="en-US" sz="3000" b="1" dirty="0"/>
          </a:p>
        </p:txBody>
      </p:sp>
      <p:sp>
        <p:nvSpPr>
          <p:cNvPr id="3" name="Content Placeholder 2"/>
          <p:cNvSpPr>
            <a:spLocks noGrp="1"/>
          </p:cNvSpPr>
          <p:nvPr>
            <p:ph idx="1"/>
          </p:nvPr>
        </p:nvSpPr>
        <p:spPr>
          <a:xfrm>
            <a:off x="457200" y="1524000"/>
            <a:ext cx="8229600" cy="2209800"/>
          </a:xfrm>
        </p:spPr>
        <p:txBody>
          <a:bodyPr>
            <a:normAutofit fontScale="47500" lnSpcReduction="20000"/>
          </a:bodyPr>
          <a:lstStyle/>
          <a:p>
            <a:r>
              <a:rPr lang="en-US" dirty="0" smtClean="0"/>
              <a:t>When 10 fired SAMs arrive at the target area, they have no idea what to target, because they are not traditional Homing Projectiles used in vanilla WIC.</a:t>
            </a:r>
          </a:p>
          <a:p>
            <a:r>
              <a:rPr lang="en-US" dirty="0" smtClean="0"/>
              <a:t>We have to “illuminate” the target for them.  This allows them to know which WIC unit to attack as they arrive. </a:t>
            </a:r>
          </a:p>
          <a:p>
            <a:r>
              <a:rPr lang="en-US" dirty="0" smtClean="0"/>
              <a:t>Think of this as “laser designator” in </a:t>
            </a:r>
            <a:r>
              <a:rPr lang="en-US" dirty="0" err="1" smtClean="0"/>
              <a:t>ArmA</a:t>
            </a:r>
            <a:r>
              <a:rPr lang="en-US" dirty="0" smtClean="0"/>
              <a:t> II, when you have to laze your target for the air player to drop his laser guided bomb onto.</a:t>
            </a:r>
          </a:p>
          <a:p>
            <a:r>
              <a:rPr lang="en-US" b="1" i="1" dirty="0" smtClean="0"/>
              <a:t>There are only 2 “illumination channels” provided for MW Mod IADS code.  This means we can only illuminate/light up 2 air targets at once, and we won’t be able to kill more than 2 targets at a time.</a:t>
            </a:r>
          </a:p>
          <a:p>
            <a:endParaRPr lang="en-US" dirty="0" smtClean="0"/>
          </a:p>
          <a:p>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609600" y="3505200"/>
            <a:ext cx="8054898" cy="3352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609600" y="3505200"/>
            <a:ext cx="8054898" cy="3352800"/>
          </a:xfrm>
          <a:prstGeom prst="rect">
            <a:avLst/>
          </a:prstGeom>
          <a:noFill/>
          <a:ln w="9525">
            <a:noFill/>
            <a:miter lim="800000"/>
            <a:headEnd/>
            <a:tailEnd/>
          </a:ln>
        </p:spPr>
      </p:pic>
      <p:sp>
        <p:nvSpPr>
          <p:cNvPr id="2" name="Title 1"/>
          <p:cNvSpPr>
            <a:spLocks noGrp="1"/>
          </p:cNvSpPr>
          <p:nvPr>
            <p:ph type="title"/>
          </p:nvPr>
        </p:nvSpPr>
        <p:spPr>
          <a:xfrm>
            <a:off x="457200" y="274638"/>
            <a:ext cx="8229600" cy="792162"/>
          </a:xfrm>
        </p:spPr>
        <p:txBody>
          <a:bodyPr>
            <a:normAutofit/>
          </a:bodyPr>
          <a:lstStyle/>
          <a:p>
            <a:r>
              <a:rPr lang="en-US" sz="3000" b="1" dirty="0" smtClean="0"/>
              <a:t>How it Works: “Walking the laser”</a:t>
            </a:r>
            <a:endParaRPr lang="en-US" sz="3000" b="1" dirty="0"/>
          </a:p>
        </p:txBody>
      </p:sp>
      <p:sp>
        <p:nvSpPr>
          <p:cNvPr id="3" name="Content Placeholder 2"/>
          <p:cNvSpPr>
            <a:spLocks noGrp="1"/>
          </p:cNvSpPr>
          <p:nvPr>
            <p:ph idx="1"/>
          </p:nvPr>
        </p:nvSpPr>
        <p:spPr>
          <a:xfrm>
            <a:off x="457200" y="1066800"/>
            <a:ext cx="8229600" cy="2362200"/>
          </a:xfrm>
        </p:spPr>
        <p:txBody>
          <a:bodyPr>
            <a:normAutofit fontScale="85000" lnSpcReduction="10000"/>
          </a:bodyPr>
          <a:lstStyle/>
          <a:p>
            <a:r>
              <a:rPr lang="en-US" sz="1800" dirty="0" smtClean="0"/>
              <a:t>Since we only have 2 illuminators available to “laze” our targets, this means we have a big problem when there are more than 2 incoming targets</a:t>
            </a:r>
            <a:r>
              <a:rPr lang="en-US" sz="1800" dirty="0" smtClean="0"/>
              <a:t>!</a:t>
            </a:r>
          </a:p>
          <a:p>
            <a:endParaRPr lang="en-US" sz="1800" dirty="0" smtClean="0"/>
          </a:p>
          <a:p>
            <a:r>
              <a:rPr lang="en-US" sz="1800" dirty="0" smtClean="0"/>
              <a:t>As a result, we “walk” our illumination commands using </a:t>
            </a:r>
            <a:r>
              <a:rPr lang="en-US" sz="1800" b="1" i="1" dirty="0" smtClean="0"/>
              <a:t>Scheduled Interception </a:t>
            </a:r>
            <a:r>
              <a:rPr lang="en-US" sz="1800" dirty="0" smtClean="0"/>
              <a:t>strategy</a:t>
            </a:r>
            <a:r>
              <a:rPr lang="en-US" sz="1800" dirty="0" smtClean="0"/>
              <a:t>.</a:t>
            </a:r>
          </a:p>
          <a:p>
            <a:endParaRPr lang="en-US" sz="1800" dirty="0" smtClean="0"/>
          </a:p>
          <a:p>
            <a:r>
              <a:rPr lang="en-US" sz="1800" dirty="0" smtClean="0"/>
              <a:t>We delay our SAM launches by 1 second between each launch, so that we have 1 second of time window available to switch our illumination command from one target to another, allowing us to illuminate 6 targets in a time span of 3 seconds, by “walking the laser” two targets at a time.</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Benefits and Drawbacks</a:t>
            </a:r>
            <a:endParaRPr lang="en-US" sz="3000" b="1"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n-US" b="1" dirty="0" smtClean="0"/>
              <a:t>Pros/Benefits:</a:t>
            </a:r>
          </a:p>
          <a:p>
            <a:pPr lvl="1"/>
            <a:r>
              <a:rPr lang="en-US" dirty="0" smtClean="0"/>
              <a:t>Extremely efficient at dealing with saturation attacks.</a:t>
            </a:r>
          </a:p>
          <a:p>
            <a:pPr lvl="1"/>
            <a:r>
              <a:rPr lang="en-US" dirty="0" smtClean="0"/>
              <a:t>Can engage / shoot down upwards of 5 incoming cruise missiles at once in a single pass.</a:t>
            </a:r>
          </a:p>
          <a:p>
            <a:pPr lvl="1"/>
            <a:r>
              <a:rPr lang="en-US" dirty="0" smtClean="0"/>
              <a:t>Can shoot down upwards of 9 to 12 helicopters at once in a single pass.</a:t>
            </a:r>
          </a:p>
          <a:p>
            <a:pPr lvl="1"/>
            <a:endParaRPr lang="en-US" dirty="0" smtClean="0"/>
          </a:p>
          <a:p>
            <a:r>
              <a:rPr lang="en-US" b="1" dirty="0" smtClean="0"/>
              <a:t>Cons/Pitfalls:</a:t>
            </a:r>
          </a:p>
          <a:p>
            <a:pPr lvl="1"/>
            <a:r>
              <a:rPr lang="en-US" dirty="0" smtClean="0"/>
              <a:t>More CPU intensive.</a:t>
            </a:r>
          </a:p>
          <a:p>
            <a:pPr lvl="1"/>
            <a:r>
              <a:rPr lang="en-US" dirty="0" smtClean="0"/>
              <a:t>Race condition problem.  Several SAM launchers attempt to engage the same target, only to get told by IADS code to “back off”.</a:t>
            </a:r>
          </a:p>
          <a:p>
            <a:pPr lvl="1"/>
            <a:r>
              <a:rPr lang="en-US" dirty="0" smtClean="0"/>
              <a:t>Race condition issue is solved by using thread locks and semaphores to prevent competing SAM launchers from corrupting the target data and potentially crashing the game.</a:t>
            </a:r>
          </a:p>
          <a:p>
            <a:pPr lvl="1"/>
            <a:r>
              <a:rPr lang="en-US" dirty="0" smtClean="0"/>
              <a:t>The system is monolithic, complicated and can only deal with saturation attacks coming from one direction.  If more saturation attacks are coming from another direction, you’re completely sadly out of luck.</a:t>
            </a:r>
          </a:p>
          <a:p>
            <a:pPr lvl="1"/>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1469</Words>
  <Application>Microsoft Office PowerPoint</Application>
  <PresentationFormat>On-screen Show (4:3)</PresentationFormat>
  <Paragraphs>131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Art of Multi-Channel Engagement for World in Conflict  December 16th, 2010 </vt:lpstr>
      <vt:lpstr>Currently: Single Target, Multiple Attacks</vt:lpstr>
      <vt:lpstr>Pros and Cons with  Single Target Engagement</vt:lpstr>
      <vt:lpstr>MW Mod 2.0 Integrated Air Defense System (IADS)</vt:lpstr>
      <vt:lpstr>What is Multi-Channel Engagement?</vt:lpstr>
      <vt:lpstr>How it Works:  Phase 1 - Engagement Start</vt:lpstr>
      <vt:lpstr>How it Works:  Phase 2 - Terminal Illumination</vt:lpstr>
      <vt:lpstr>How it Works: “Walking the laser”</vt:lpstr>
      <vt:lpstr>Benefits and Drawbacks</vt:lpstr>
      <vt:lpstr>Improvements to be made before  MW Mod 2.0 Final Release:</vt:lpstr>
      <vt:lpstr>Looking beyond MW Mod 2.0…  The future of WIC’s Integrated Air Defense System after MW Mod 2.0 release..</vt:lpstr>
      <vt:lpstr>360-Degrees Engagement Capability and  True Radar Behavior.</vt:lpstr>
      <vt:lpstr>Inter-Unit Data Link</vt:lpstr>
      <vt:lpstr>Future SAM Engagement Process  (After 2.0 Release):</vt:lpstr>
      <vt:lpstr>Benefits and Drawbacks</vt:lpstr>
      <vt:lpstr>Open Systems Architecture</vt:lpstr>
      <vt:lpstr>www.wicmwmod.com  We balance the game with more realism.™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Multiple Target Engagement for World in Conflict  </dc:title>
  <dc:creator>james</dc:creator>
  <cp:lastModifiedBy>james</cp:lastModifiedBy>
  <cp:revision>90</cp:revision>
  <dcterms:created xsi:type="dcterms:W3CDTF">2010-12-16T20:07:22Z</dcterms:created>
  <dcterms:modified xsi:type="dcterms:W3CDTF">2010-12-16T22:02:29Z</dcterms:modified>
</cp:coreProperties>
</file>