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86" r:id="rId7"/>
    <p:sldId id="261" r:id="rId8"/>
    <p:sldId id="263" r:id="rId9"/>
    <p:sldId id="262" r:id="rId10"/>
    <p:sldId id="264" r:id="rId11"/>
    <p:sldId id="265" r:id="rId12"/>
    <p:sldId id="266" r:id="rId13"/>
    <p:sldId id="294" r:id="rId14"/>
    <p:sldId id="267" r:id="rId15"/>
    <p:sldId id="268" r:id="rId16"/>
    <p:sldId id="288" r:id="rId17"/>
    <p:sldId id="269" r:id="rId18"/>
    <p:sldId id="270" r:id="rId19"/>
    <p:sldId id="289" r:id="rId20"/>
    <p:sldId id="271" r:id="rId21"/>
    <p:sldId id="273" r:id="rId22"/>
    <p:sldId id="293" r:id="rId23"/>
    <p:sldId id="272" r:id="rId24"/>
    <p:sldId id="274" r:id="rId25"/>
    <p:sldId id="276" r:id="rId26"/>
    <p:sldId id="275" r:id="rId27"/>
    <p:sldId id="277" r:id="rId28"/>
    <p:sldId id="278" r:id="rId29"/>
    <p:sldId id="290" r:id="rId30"/>
    <p:sldId id="279" r:id="rId31"/>
    <p:sldId id="280" r:id="rId32"/>
    <p:sldId id="281" r:id="rId33"/>
    <p:sldId id="291" r:id="rId34"/>
    <p:sldId id="282" r:id="rId35"/>
    <p:sldId id="284" r:id="rId36"/>
    <p:sldId id="292" r:id="rId37"/>
    <p:sldId id="285"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C0A04-423F-4C2C-8AD1-171DBA172518}"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B76CE08-0DB6-4349-95BA-FBD2A4F326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C0A04-423F-4C2C-8AD1-171DBA172518}"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C0A04-423F-4C2C-8AD1-171DBA172518}"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C0A04-423F-4C2C-8AD1-171DBA172518}"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16C0A04-423F-4C2C-8AD1-171DBA172518}" type="datetimeFigureOut">
              <a:rPr lang="en-US" smtClean="0"/>
              <a:t>7/1/2012</a:t>
            </a:fld>
            <a:endParaRPr lang="en-US"/>
          </a:p>
        </p:txBody>
      </p:sp>
      <p:sp>
        <p:nvSpPr>
          <p:cNvPr id="8" name="Slide Number Placeholder 7"/>
          <p:cNvSpPr>
            <a:spLocks noGrp="1"/>
          </p:cNvSpPr>
          <p:nvPr>
            <p:ph type="sldNum" sz="quarter" idx="11"/>
          </p:nvPr>
        </p:nvSpPr>
        <p:spPr/>
        <p:txBody>
          <a:bodyPr/>
          <a:lstStyle/>
          <a:p>
            <a:fld id="{7B76CE08-0DB6-4349-95BA-FBD2A4F326E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C0A04-423F-4C2C-8AD1-171DBA172518}"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C0A04-423F-4C2C-8AD1-171DBA172518}" type="datetimeFigureOut">
              <a:rPr lang="en-US" smtClean="0"/>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C0A04-423F-4C2C-8AD1-171DBA172518}" type="datetimeFigureOut">
              <a:rPr lang="en-US" smtClean="0"/>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C0A04-423F-4C2C-8AD1-171DBA172518}" type="datetimeFigureOut">
              <a:rPr lang="en-US" smtClean="0"/>
              <a:t>7/1/2012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6CE08-0DB6-4349-95BA-FBD2A4F326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C0A04-423F-4C2C-8AD1-171DBA172518}"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6CE08-0DB6-4349-95BA-FBD2A4F326E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C0A04-423F-4C2C-8AD1-171DBA172518}"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B76CE08-0DB6-4349-95BA-FBD2A4F326E8}"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16C0A04-423F-4C2C-8AD1-171DBA172518}" type="datetimeFigureOut">
              <a:rPr lang="en-US" smtClean="0"/>
              <a:t>7/1/2012</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B76CE08-0DB6-4349-95BA-FBD2A4F326E8}"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0"/>
            <a:ext cx="68294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US" sz="2400" b="1" dirty="0" smtClean="0">
                <a:latin typeface="Myriad Pro" pitchFamily="34" charset="0"/>
              </a:rPr>
              <a:t>FLINT</a:t>
            </a:r>
            <a:r>
              <a:rPr lang="en-US" sz="2400" dirty="0" smtClean="0">
                <a:latin typeface="Myriad Pro" pitchFamily="34" charset="0"/>
              </a:rPr>
              <a:t/>
            </a:r>
            <a:br>
              <a:rPr lang="en-US" sz="2400" dirty="0" smtClean="0">
                <a:latin typeface="Myriad Pro" pitchFamily="34" charset="0"/>
              </a:rPr>
            </a:br>
            <a:r>
              <a:rPr lang="en-US" sz="2400" dirty="0" smtClean="0">
                <a:latin typeface="Myriad Pro" pitchFamily="34" charset="0"/>
              </a:rPr>
              <a:t>Flexible Interceptor</a:t>
            </a:r>
            <a:br>
              <a:rPr lang="en-US" sz="2400" dirty="0" smtClean="0">
                <a:latin typeface="Myriad Pro" pitchFamily="34" charset="0"/>
              </a:rPr>
            </a:br>
            <a:r>
              <a:rPr lang="en-US" sz="2400" dirty="0" smtClean="0">
                <a:latin typeface="Myriad Pro" pitchFamily="34" charset="0"/>
              </a:rPr>
              <a:t/>
            </a:r>
            <a:br>
              <a:rPr lang="en-US" sz="2400" dirty="0" smtClean="0">
                <a:latin typeface="Myriad Pro" pitchFamily="34" charset="0"/>
              </a:rPr>
            </a:br>
            <a:r>
              <a:rPr lang="en-US" sz="1600" spc="0" dirty="0" smtClean="0">
                <a:latin typeface="Myriad Pro" pitchFamily="34" charset="0"/>
              </a:rPr>
              <a:t>A realistic Missile Simulation Software </a:t>
            </a:r>
            <a:br>
              <a:rPr lang="en-US" sz="1600" spc="0" dirty="0" smtClean="0">
                <a:latin typeface="Myriad Pro" pitchFamily="34" charset="0"/>
              </a:rPr>
            </a:br>
            <a:r>
              <a:rPr lang="en-US" sz="1600" spc="0" dirty="0" smtClean="0">
                <a:latin typeface="Myriad Pro" pitchFamily="34" charset="0"/>
              </a:rPr>
              <a:t>for commodity games.</a:t>
            </a:r>
            <a:endParaRPr lang="en-US" sz="1600" spc="0" dirty="0">
              <a:latin typeface="Myriad Pro" pitchFamily="34" charset="0"/>
            </a:endParaRPr>
          </a:p>
        </p:txBody>
      </p:sp>
      <p:sp>
        <p:nvSpPr>
          <p:cNvPr id="3" name="Subtitle 2"/>
          <p:cNvSpPr>
            <a:spLocks noGrp="1"/>
          </p:cNvSpPr>
          <p:nvPr>
            <p:ph type="subTitle" idx="1"/>
          </p:nvPr>
        </p:nvSpPr>
        <p:spPr/>
        <p:txBody>
          <a:bodyPr>
            <a:normAutofit fontScale="92500" lnSpcReduction="10000"/>
          </a:bodyPr>
          <a:lstStyle/>
          <a:p>
            <a:r>
              <a:rPr lang="en-US" sz="1400" b="1" dirty="0" smtClean="0">
                <a:latin typeface="Myriad Pro" pitchFamily="34" charset="0"/>
              </a:rPr>
              <a:t>July 1, 2012</a:t>
            </a:r>
          </a:p>
          <a:p>
            <a:r>
              <a:rPr lang="en-US" sz="1400" dirty="0" err="1" smtClean="0">
                <a:solidFill>
                  <a:schemeClr val="tx1"/>
                </a:solidFill>
                <a:latin typeface="Myriad Pro" pitchFamily="34" charset="0"/>
              </a:rPr>
              <a:t>wIc</a:t>
            </a:r>
            <a:r>
              <a:rPr lang="en-US" sz="1400" dirty="0" smtClean="0">
                <a:solidFill>
                  <a:schemeClr val="tx1"/>
                </a:solidFill>
                <a:latin typeface="Myriad Pro" pitchFamily="34" charset="0"/>
              </a:rPr>
              <a:t> MODERN WARFARE MOD</a:t>
            </a:r>
          </a:p>
          <a:p>
            <a:r>
              <a:rPr lang="en-US" sz="1100" cap="none" spc="0" dirty="0" smtClean="0">
                <a:solidFill>
                  <a:srgbClr val="0070C0"/>
                </a:solidFill>
                <a:latin typeface="Myriad Pro" pitchFamily="34" charset="0"/>
              </a:rPr>
              <a:t>www.wicmwmod.com</a:t>
            </a:r>
          </a:p>
          <a:p>
            <a:endParaRPr 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5945505"/>
            <a:ext cx="1447800" cy="76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989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66482"/>
          </a:xfrm>
        </p:spPr>
        <p:txBody>
          <a:bodyPr/>
          <a:lstStyle/>
          <a:p>
            <a:r>
              <a:rPr lang="en-US" dirty="0" smtClean="0"/>
              <a:t>WICO_FLINT Mover</a:t>
            </a:r>
            <a:endParaRPr lang="en-US" dirty="0"/>
          </a:p>
        </p:txBody>
      </p:sp>
      <p:sp>
        <p:nvSpPr>
          <p:cNvPr id="3" name="Content Placeholder 2"/>
          <p:cNvSpPr>
            <a:spLocks noGrp="1"/>
          </p:cNvSpPr>
          <p:nvPr>
            <p:ph idx="1"/>
          </p:nvPr>
        </p:nvSpPr>
        <p:spPr>
          <a:xfrm>
            <a:off x="457200" y="1600200"/>
            <a:ext cx="7620000" cy="4724400"/>
          </a:xfrm>
        </p:spPr>
        <p:txBody>
          <a:bodyPr>
            <a:normAutofit fontScale="70000" lnSpcReduction="20000"/>
          </a:bodyPr>
          <a:lstStyle/>
          <a:p>
            <a:pPr marL="342900" indent="-342900">
              <a:buFont typeface="Arial" pitchFamily="34" charset="0"/>
              <a:buChar char="•"/>
            </a:pPr>
            <a:r>
              <a:rPr lang="en-US" dirty="0" smtClean="0"/>
              <a:t>WICO_FLINT Mover function uses frame-buffering to move the missile in the </a:t>
            </a:r>
            <a:r>
              <a:rPr lang="en-US" dirty="0" err="1" smtClean="0"/>
              <a:t>WiC</a:t>
            </a:r>
            <a:r>
              <a:rPr lang="en-US" dirty="0" smtClean="0"/>
              <a:t> </a:t>
            </a:r>
            <a:r>
              <a:rPr lang="en-US" dirty="0" err="1" smtClean="0"/>
              <a:t>EXGame</a:t>
            </a:r>
            <a:r>
              <a:rPr lang="en-US" dirty="0" smtClean="0"/>
              <a:t> world.  FLINT Mover runs exclusively on the server side and positional updates are sent to clients over the network.</a:t>
            </a:r>
          </a:p>
          <a:p>
            <a:pPr marL="342900" indent="-342900">
              <a:buFont typeface="Arial" pitchFamily="34" charset="0"/>
              <a:buChar char="•"/>
            </a:pPr>
            <a:endParaRPr lang="en-US" dirty="0" smtClean="0"/>
          </a:p>
          <a:p>
            <a:pPr marL="800100" lvl="1" indent="-342900"/>
            <a:r>
              <a:rPr lang="en-US" dirty="0" smtClean="0"/>
              <a:t>Frame-buffering requires the game to run at minimum of 27 frames per second or higher. </a:t>
            </a:r>
          </a:p>
          <a:p>
            <a:pPr marL="800100" lvl="1" indent="-342900"/>
            <a:endParaRPr lang="en-US" dirty="0" smtClean="0"/>
          </a:p>
          <a:p>
            <a:pPr marL="800100" lvl="1" indent="-342900"/>
            <a:r>
              <a:rPr lang="en-US" dirty="0" smtClean="0"/>
              <a:t>When frame rate drops below 27 fps, Lerp is used to “guess” but physics become unreliable during sustained low frame rates.</a:t>
            </a:r>
          </a:p>
          <a:p>
            <a:pPr marL="800100" lvl="1" indent="-342900"/>
            <a:endParaRPr lang="en-US" dirty="0" smtClean="0"/>
          </a:p>
          <a:p>
            <a:pPr marL="800100" lvl="1" indent="-342900"/>
            <a:r>
              <a:rPr lang="en-US" dirty="0" smtClean="0"/>
              <a:t>Latency is a huge problem during multiplayer.  Linear interpolation is used to fill in the blanks between network updates to compensate, but it’s still problematic due to the limited ways in which FLINT could interact with </a:t>
            </a:r>
            <a:r>
              <a:rPr lang="en-US" dirty="0" err="1" smtClean="0"/>
              <a:t>WiC</a:t>
            </a:r>
            <a:r>
              <a:rPr lang="en-US" dirty="0" smtClean="0"/>
              <a:t> game engine.</a:t>
            </a:r>
          </a:p>
          <a:p>
            <a:pPr marL="800100" lvl="1" indent="-342900"/>
            <a:endParaRPr lang="en-US" dirty="0" smtClean="0"/>
          </a:p>
          <a:p>
            <a:pPr marL="1485900" lvl="2" indent="-342900"/>
            <a:r>
              <a:rPr lang="en-US" dirty="0" smtClean="0"/>
              <a:t>Missile IMU also generates interpolation data to Lerp, to help better compensate for latency while taking into account for true missile velocity.</a:t>
            </a:r>
          </a:p>
          <a:p>
            <a:pPr marL="800100" lvl="1" indent="-342900"/>
            <a:endParaRPr lang="en-US" dirty="0" smtClean="0"/>
          </a:p>
          <a:p>
            <a:pPr marL="342900" indent="-342900">
              <a:buFont typeface="Arial" pitchFamily="34" charset="0"/>
              <a:buChar char="•"/>
            </a:pPr>
            <a:r>
              <a:rPr lang="en-US" dirty="0" smtClean="0"/>
              <a:t>Definitely NOT the best way to implement, but given the very elementary limitations of </a:t>
            </a:r>
            <a:r>
              <a:rPr lang="en-US" dirty="0" err="1" smtClean="0"/>
              <a:t>WiC</a:t>
            </a:r>
            <a:r>
              <a:rPr lang="en-US" dirty="0" smtClean="0"/>
              <a:t> SDK, it does the job fine.</a:t>
            </a:r>
          </a:p>
          <a:p>
            <a:pPr marL="342900" indent="-342900">
              <a:buFont typeface="Arial" pitchFamily="34" charset="0"/>
              <a:buChar char="•"/>
            </a:pPr>
            <a:r>
              <a:rPr lang="en-US" dirty="0" smtClean="0"/>
              <a:t>Could use better implementation under different game environment with more open SDK.</a:t>
            </a:r>
            <a:endParaRPr lang="en-US" dirty="0"/>
          </a:p>
        </p:txBody>
      </p:sp>
    </p:spTree>
    <p:extLst>
      <p:ext uri="{BB962C8B-B14F-4D97-AF65-F5344CB8AC3E}">
        <p14:creationId xmlns:p14="http://schemas.microsoft.com/office/powerpoint/2010/main" val="149330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29400" cy="1371600"/>
          </a:xfrm>
        </p:spPr>
        <p:txBody>
          <a:bodyPr/>
          <a:lstStyle/>
          <a:p>
            <a:r>
              <a:rPr lang="en-US" dirty="0" smtClean="0"/>
              <a:t>MISSILE DATA LINK (MDL)</a:t>
            </a:r>
            <a:endParaRPr lang="en-US" dirty="0"/>
          </a:p>
        </p:txBody>
      </p:sp>
      <p:sp>
        <p:nvSpPr>
          <p:cNvPr id="3" name="Content Placeholder 2"/>
          <p:cNvSpPr>
            <a:spLocks noGrp="1"/>
          </p:cNvSpPr>
          <p:nvPr>
            <p:ph idx="1"/>
          </p:nvPr>
        </p:nvSpPr>
        <p:spPr>
          <a:xfrm>
            <a:off x="457200" y="1752600"/>
            <a:ext cx="7620000" cy="4572000"/>
          </a:xfrm>
        </p:spPr>
        <p:txBody>
          <a:bodyPr>
            <a:normAutofit fontScale="70000" lnSpcReduction="20000"/>
          </a:bodyPr>
          <a:lstStyle/>
          <a:p>
            <a:pPr marL="342900" indent="-342900">
              <a:buFont typeface="Arial" pitchFamily="34" charset="0"/>
              <a:buChar char="•"/>
            </a:pPr>
            <a:r>
              <a:rPr lang="en-US" dirty="0" smtClean="0"/>
              <a:t>The amazing art of FLINT is its extensive data-link capability, where the launching unit in game has remote communication with the missile.  This opens many possibilities:</a:t>
            </a:r>
          </a:p>
          <a:p>
            <a:pPr marL="800100" lvl="1" indent="-342900"/>
            <a:r>
              <a:rPr lang="en-US" dirty="0" smtClean="0"/>
              <a:t>Missile seekers have limited power and range to see and track their targets.  A missile with huge range doesn’t mean anything when its seeker can’t see jack at such distance!</a:t>
            </a:r>
          </a:p>
          <a:p>
            <a:pPr marL="800100" lvl="1" indent="-342900"/>
            <a:endParaRPr lang="en-US" dirty="0" smtClean="0"/>
          </a:p>
          <a:p>
            <a:pPr marL="800100" lvl="1" indent="-342900"/>
            <a:r>
              <a:rPr lang="en-US" dirty="0" smtClean="0"/>
              <a:t>Using data-link, the launcher or a remote controller (i.e. radar) could “command guide” the missile at long distance, to bring it closer to the target (mid-course guidance).  Once close enough, missile can acquire the target using its own seeker.</a:t>
            </a:r>
          </a:p>
          <a:p>
            <a:pPr marL="800100" lvl="1" indent="-342900"/>
            <a:endParaRPr lang="en-US" dirty="0" smtClean="0"/>
          </a:p>
          <a:p>
            <a:pPr marL="800100" lvl="1" indent="-342900"/>
            <a:r>
              <a:rPr lang="en-US" dirty="0" smtClean="0"/>
              <a:t>Command Guidance (where launcher is exclusively controlling the missile) is very easy to simulate here.</a:t>
            </a:r>
          </a:p>
          <a:p>
            <a:pPr marL="800100" lvl="1" indent="-342900"/>
            <a:endParaRPr lang="en-US" dirty="0" smtClean="0"/>
          </a:p>
          <a:p>
            <a:pPr marL="342900" indent="-342900">
              <a:buFont typeface="Arial" pitchFamily="34" charset="0"/>
              <a:buChar char="•"/>
            </a:pPr>
            <a:r>
              <a:rPr lang="en-US" dirty="0" smtClean="0"/>
              <a:t>Multi-Target Capability:</a:t>
            </a:r>
          </a:p>
          <a:p>
            <a:pPr marL="800100" lvl="1" indent="-342900"/>
            <a:r>
              <a:rPr lang="en-US" dirty="0" smtClean="0"/>
              <a:t>Several missiles with data-link can be guided to multiple targets simultaneously, increasing the firepower.</a:t>
            </a:r>
          </a:p>
          <a:p>
            <a:pPr marL="800100" lvl="1" indent="-342900"/>
            <a:endParaRPr lang="en-US" dirty="0" smtClean="0"/>
          </a:p>
          <a:p>
            <a:pPr marL="800100" lvl="1" indent="-342900"/>
            <a:r>
              <a:rPr lang="en-US" dirty="0" smtClean="0"/>
              <a:t>Track While Scan (TWS) mode is also provided, combining detection/tracking sensor routines with memory data structures.  Helps service large amount of targets simultaneously.</a:t>
            </a:r>
          </a:p>
        </p:txBody>
      </p:sp>
    </p:spTree>
    <p:extLst>
      <p:ext uri="{BB962C8B-B14F-4D97-AF65-F5344CB8AC3E}">
        <p14:creationId xmlns:p14="http://schemas.microsoft.com/office/powerpoint/2010/main" val="216355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29400" cy="990282"/>
          </a:xfrm>
        </p:spPr>
        <p:txBody>
          <a:bodyPr>
            <a:normAutofit fontScale="90000"/>
          </a:bodyPr>
          <a:lstStyle/>
          <a:p>
            <a:r>
              <a:rPr lang="en-US" dirty="0" smtClean="0"/>
              <a:t>MISSILE DATA LINK (MDL) </a:t>
            </a:r>
            <a:r>
              <a:rPr lang="en-US" sz="2400" dirty="0" smtClean="0"/>
              <a:t>(Continued..)</a:t>
            </a:r>
            <a:endParaRPr lang="en-US" sz="2400" dirty="0"/>
          </a:p>
        </p:txBody>
      </p:sp>
      <p:sp>
        <p:nvSpPr>
          <p:cNvPr id="3" name="Content Placeholder 2"/>
          <p:cNvSpPr>
            <a:spLocks noGrp="1"/>
          </p:cNvSpPr>
          <p:nvPr>
            <p:ph idx="1"/>
          </p:nvPr>
        </p:nvSpPr>
        <p:spPr>
          <a:xfrm>
            <a:off x="457200" y="1295400"/>
            <a:ext cx="7924800" cy="4830763"/>
          </a:xfrm>
        </p:spPr>
        <p:txBody>
          <a:bodyPr>
            <a:normAutofit fontScale="85000" lnSpcReduction="20000"/>
          </a:bodyPr>
          <a:lstStyle/>
          <a:p>
            <a:pPr marL="342900" indent="-342900">
              <a:buFont typeface="Arial" pitchFamily="34" charset="0"/>
              <a:buChar char="•"/>
            </a:pPr>
            <a:r>
              <a:rPr lang="en-US" dirty="0" smtClean="0"/>
              <a:t>Inertial Navigation (INS) and Missile Data Link (MDL) go hand-in-hand.</a:t>
            </a:r>
          </a:p>
          <a:p>
            <a:pPr marL="800100" lvl="1" indent="-342900"/>
            <a:r>
              <a:rPr lang="en-US" dirty="0" smtClean="0"/>
              <a:t>INS is in the driver’s seat, using dead-reckoning principle to blindly fly the missile without actually seeing a target. </a:t>
            </a:r>
          </a:p>
          <a:p>
            <a:pPr marL="800100" lvl="1" indent="-342900"/>
            <a:endParaRPr lang="en-US" dirty="0" smtClean="0"/>
          </a:p>
          <a:p>
            <a:pPr marL="800100" lvl="1" indent="-342900"/>
            <a:r>
              <a:rPr lang="en-US" dirty="0" smtClean="0"/>
              <a:t>INS suffers from “drift”, where small errors in the measurement of acceleration and position are integrated progressively into a larger error, resulting in the missile  totally drifting off-course over time.</a:t>
            </a:r>
          </a:p>
          <a:p>
            <a:pPr marL="800100" lvl="1" indent="-342900"/>
            <a:endParaRPr lang="en-US" dirty="0" smtClean="0"/>
          </a:p>
          <a:p>
            <a:pPr marL="800100" lvl="1" indent="-342900"/>
            <a:r>
              <a:rPr lang="en-US" dirty="0" smtClean="0"/>
              <a:t>MDL provides “refresh” to INS.  Every often, controlling host (such as radar) transmits a target &amp; missile position update over MDL, clearing out the drifts developing inside INS and putting the missile back “on course.”</a:t>
            </a:r>
          </a:p>
          <a:p>
            <a:pPr lvl="1" indent="0">
              <a:buNone/>
            </a:pPr>
            <a:endParaRPr lang="en-US" dirty="0" smtClean="0">
              <a:solidFill>
                <a:schemeClr val="tx1">
                  <a:lumMod val="50000"/>
                  <a:lumOff val="50000"/>
                </a:schemeClr>
              </a:solidFill>
            </a:endParaRPr>
          </a:p>
          <a:p>
            <a:pPr marL="1485900" lvl="2" indent="-342900"/>
            <a:r>
              <a:rPr lang="en-US" dirty="0" smtClean="0">
                <a:solidFill>
                  <a:schemeClr val="tx1">
                    <a:lumMod val="50000"/>
                    <a:lumOff val="50000"/>
                  </a:schemeClr>
                </a:solidFill>
              </a:rPr>
              <a:t>Think of yourself as running blind – your head will remember the last scene your eyes saw, including the target you’re chasing after. Your head guesstimates how far you’ve run using dead-reckoning principle, however you’ll end up running off-course since you really don’t know where the target is.  Once in a while, you briefly open your eyes to see a target for a second, updating the “image” in your head so you can correct your course.  This is exactly how MDL and INS work together to keep the missile on course.</a:t>
            </a:r>
          </a:p>
        </p:txBody>
      </p:sp>
    </p:spTree>
    <p:extLst>
      <p:ext uri="{BB962C8B-B14F-4D97-AF65-F5344CB8AC3E}">
        <p14:creationId xmlns:p14="http://schemas.microsoft.com/office/powerpoint/2010/main" val="272441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867400"/>
            <a:ext cx="8763000" cy="914400"/>
          </a:xfrm>
        </p:spPr>
        <p:txBody>
          <a:bodyPr>
            <a:normAutofit/>
          </a:bodyPr>
          <a:lstStyle/>
          <a:p>
            <a:r>
              <a:rPr lang="en-US" sz="1200" b="0" i="1" dirty="0" smtClean="0"/>
              <a:t>An Apache launches a Hellfire missile using Lock On After Launch (LOAL), taking advantage of the missile’s inertial navigation system.</a:t>
            </a:r>
            <a:endParaRPr lang="en-US" sz="1200" b="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61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modes</a:t>
            </a:r>
            <a:endParaRPr lang="en-US" dirty="0"/>
          </a:p>
        </p:txBody>
      </p:sp>
      <p:sp>
        <p:nvSpPr>
          <p:cNvPr id="3" name="Content Placeholder 2"/>
          <p:cNvSpPr>
            <a:spLocks noGrp="1"/>
          </p:cNvSpPr>
          <p:nvPr>
            <p:ph idx="1"/>
          </p:nvPr>
        </p:nvSpPr>
        <p:spPr>
          <a:xfrm>
            <a:off x="457200" y="1752600"/>
            <a:ext cx="8001000" cy="4373563"/>
          </a:xfrm>
        </p:spPr>
        <p:txBody>
          <a:bodyPr/>
          <a:lstStyle/>
          <a:p>
            <a:r>
              <a:rPr lang="en-US" dirty="0" smtClean="0"/>
              <a:t>Missile guidance is the art of hitting a moving target with precision.  FLINT provides simulation of the following real-world missile guidance methods:</a:t>
            </a:r>
          </a:p>
          <a:p>
            <a:pPr marL="914400" lvl="1" indent="-457200">
              <a:buFont typeface="+mj-lt"/>
              <a:buAutoNum type="alphaLcPeriod"/>
            </a:pPr>
            <a:r>
              <a:rPr lang="en-US" dirty="0" smtClean="0">
                <a:solidFill>
                  <a:schemeClr val="tx1">
                    <a:lumMod val="50000"/>
                    <a:lumOff val="50000"/>
                  </a:schemeClr>
                </a:solidFill>
              </a:rPr>
              <a:t>Command Guidance</a:t>
            </a:r>
          </a:p>
          <a:p>
            <a:pPr marL="914400" lvl="1" indent="-457200">
              <a:buFont typeface="+mj-lt"/>
              <a:buAutoNum type="alphaLcPeriod"/>
            </a:pPr>
            <a:r>
              <a:rPr lang="en-US" dirty="0" smtClean="0">
                <a:solidFill>
                  <a:schemeClr val="tx1">
                    <a:lumMod val="50000"/>
                    <a:lumOff val="50000"/>
                  </a:schemeClr>
                </a:solidFill>
              </a:rPr>
              <a:t>Semi-Active Homing</a:t>
            </a:r>
          </a:p>
          <a:p>
            <a:pPr marL="914400" lvl="1" indent="-457200">
              <a:buFont typeface="+mj-lt"/>
              <a:buAutoNum type="alphaLcPeriod"/>
            </a:pPr>
            <a:r>
              <a:rPr lang="en-US" dirty="0" smtClean="0">
                <a:solidFill>
                  <a:schemeClr val="tx1">
                    <a:lumMod val="50000"/>
                    <a:lumOff val="50000"/>
                  </a:schemeClr>
                </a:solidFill>
              </a:rPr>
              <a:t>Active &amp; Passive Homing</a:t>
            </a:r>
          </a:p>
          <a:p>
            <a:pPr marL="914400" lvl="1" indent="-457200">
              <a:buFont typeface="+mj-lt"/>
              <a:buAutoNum type="alphaLcPeriod"/>
            </a:pPr>
            <a:r>
              <a:rPr lang="en-US" dirty="0">
                <a:solidFill>
                  <a:schemeClr val="tx1">
                    <a:lumMod val="50000"/>
                    <a:lumOff val="50000"/>
                  </a:schemeClr>
                </a:solidFill>
              </a:rPr>
              <a:t>Retransmission </a:t>
            </a:r>
            <a:r>
              <a:rPr lang="en-US" dirty="0" smtClean="0">
                <a:solidFill>
                  <a:schemeClr val="tx1">
                    <a:lumMod val="50000"/>
                    <a:lumOff val="50000"/>
                  </a:schemeClr>
                </a:solidFill>
              </a:rPr>
              <a:t>Homing</a:t>
            </a:r>
            <a:r>
              <a:rPr lang="en-US" dirty="0">
                <a:solidFill>
                  <a:schemeClr val="tx1">
                    <a:lumMod val="50000"/>
                    <a:lumOff val="50000"/>
                  </a:schemeClr>
                </a:solidFill>
              </a:rPr>
              <a:t> </a:t>
            </a:r>
            <a:r>
              <a:rPr lang="en-US" dirty="0" smtClean="0">
                <a:solidFill>
                  <a:schemeClr val="tx1">
                    <a:lumMod val="50000"/>
                    <a:lumOff val="50000"/>
                  </a:schemeClr>
                </a:solidFill>
              </a:rPr>
              <a:t>(Track-via-Missile)</a:t>
            </a:r>
            <a:endParaRPr lang="en-US" dirty="0">
              <a:solidFill>
                <a:schemeClr val="tx1">
                  <a:lumMod val="50000"/>
                  <a:lumOff val="50000"/>
                </a:schemeClr>
              </a:solidFill>
            </a:endParaRPr>
          </a:p>
        </p:txBody>
      </p:sp>
    </p:spTree>
    <p:extLst>
      <p:ext uri="{BB962C8B-B14F-4D97-AF65-F5344CB8AC3E}">
        <p14:creationId xmlns:p14="http://schemas.microsoft.com/office/powerpoint/2010/main" val="264576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GUIDANCE</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The classic method.  Launching host or another controlling unit (i.e. radar) has exclusive control of the missile. </a:t>
            </a:r>
          </a:p>
          <a:p>
            <a:pPr marL="342900" indent="-342900">
              <a:buFont typeface="Arial" pitchFamily="34" charset="0"/>
              <a:buChar char="•"/>
            </a:pPr>
            <a:r>
              <a:rPr lang="en-US" dirty="0" smtClean="0"/>
              <a:t>The missile is guided entirely by remote command.  Missile itself does not have a seeker – it cannot think or track by itself.</a:t>
            </a:r>
          </a:p>
          <a:p>
            <a:pPr marL="342900" indent="-342900">
              <a:buFont typeface="Arial" pitchFamily="34" charset="0"/>
              <a:buChar char="•"/>
            </a:pPr>
            <a:r>
              <a:rPr lang="en-US" dirty="0" smtClean="0"/>
              <a:t>If the command unit (radar, </a:t>
            </a:r>
            <a:r>
              <a:rPr lang="en-US" dirty="0" err="1" smtClean="0"/>
              <a:t>etc</a:t>
            </a:r>
            <a:r>
              <a:rPr lang="en-US" dirty="0" smtClean="0"/>
              <a:t>) cannot see the target, the missile cannot hit the target.</a:t>
            </a:r>
          </a:p>
          <a:p>
            <a:pPr marL="800100" lvl="1" indent="-342900"/>
            <a:r>
              <a:rPr lang="en-US" dirty="0" smtClean="0"/>
              <a:t>Easy way to dodge command guided missile is to fly very low.  Since radar has difficult time seeing targets at low altitudes and is blinded by terrain, you can trash the missile.</a:t>
            </a:r>
            <a:endParaRPr lang="en-US" dirty="0"/>
          </a:p>
        </p:txBody>
      </p:sp>
    </p:spTree>
    <p:extLst>
      <p:ext uri="{BB962C8B-B14F-4D97-AF65-F5344CB8AC3E}">
        <p14:creationId xmlns:p14="http://schemas.microsoft.com/office/powerpoint/2010/main" val="425578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5867400"/>
            <a:ext cx="8763000" cy="914400"/>
          </a:xfrm>
        </p:spPr>
        <p:txBody>
          <a:bodyPr>
            <a:normAutofit/>
          </a:bodyPr>
          <a:lstStyle/>
          <a:p>
            <a:r>
              <a:rPr lang="en-US" sz="1200" b="0" i="1" dirty="0" smtClean="0"/>
              <a:t>An SA-15 Gauntlet (9K331 Tor) is seen command-guiding a SAM to a hostile aircraft.  </a:t>
            </a:r>
          </a:p>
          <a:p>
            <a:r>
              <a:rPr lang="en-US" sz="1200" b="0" i="1" dirty="0" smtClean="0"/>
              <a:t>The SA-15 has two command-guidance uplink channels.  It is able to simultaneously provide guidance commands for two outgoing missiles.</a:t>
            </a:r>
            <a:endParaRPr lang="en-US" sz="1200" b="0" i="1" dirty="0"/>
          </a:p>
        </p:txBody>
      </p:sp>
    </p:spTree>
    <p:extLst>
      <p:ext uri="{BB962C8B-B14F-4D97-AF65-F5344CB8AC3E}">
        <p14:creationId xmlns:p14="http://schemas.microsoft.com/office/powerpoint/2010/main" val="82624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SEMI-ACTIVE HOMING</a:t>
            </a:r>
            <a:endParaRPr lang="en-US" dirty="0"/>
          </a:p>
        </p:txBody>
      </p:sp>
      <p:sp>
        <p:nvSpPr>
          <p:cNvPr id="3" name="Content Placeholder 2"/>
          <p:cNvSpPr>
            <a:spLocks noGrp="1"/>
          </p:cNvSpPr>
          <p:nvPr>
            <p:ph idx="1"/>
          </p:nvPr>
        </p:nvSpPr>
        <p:spPr>
          <a:xfrm>
            <a:off x="457200" y="1752600"/>
            <a:ext cx="7620000" cy="4648200"/>
          </a:xfrm>
        </p:spPr>
        <p:txBody>
          <a:bodyPr>
            <a:normAutofit fontScale="85000" lnSpcReduction="20000"/>
          </a:bodyPr>
          <a:lstStyle/>
          <a:p>
            <a:pPr marL="342900" indent="-342900">
              <a:buFont typeface="Arial" pitchFamily="34" charset="0"/>
              <a:buChar char="•"/>
            </a:pPr>
            <a:r>
              <a:rPr lang="en-US" dirty="0" smtClean="0"/>
              <a:t>Semi-active homing is a step up from command guidance.  The missile has a seeker where it can track the target by itself.</a:t>
            </a:r>
          </a:p>
          <a:p>
            <a:pPr marL="800100" lvl="1" indent="-342900"/>
            <a:r>
              <a:rPr lang="en-US" dirty="0" smtClean="0"/>
              <a:t>Semi-active homing is more accurate than command guidance, because missile is naturally closer to the target than the launching unit.  Since missile is closer to target, it can gain more accuracy and clarity in its tracking solution.</a:t>
            </a:r>
          </a:p>
          <a:p>
            <a:pPr marL="800100" lvl="1" indent="-342900"/>
            <a:endParaRPr lang="en-US" dirty="0" smtClean="0"/>
          </a:p>
          <a:p>
            <a:pPr marL="342900" indent="-342900">
              <a:buFont typeface="Arial" pitchFamily="34" charset="0"/>
              <a:buChar char="•"/>
            </a:pPr>
            <a:r>
              <a:rPr lang="en-US" dirty="0" smtClean="0"/>
              <a:t>Semi-active homing simplifies the missile seeker’s sensor logic.  Instead of having to search and identify the targets on its own, the seeker only tracks an “illumination beam” provided by an illuminator unit.</a:t>
            </a:r>
          </a:p>
          <a:p>
            <a:pPr marL="800100" lvl="1" indent="-342900"/>
            <a:r>
              <a:rPr lang="en-US" dirty="0" smtClean="0"/>
              <a:t>It can be disadvantageous for air-launched systems, because the aircraft has to constantly “paint” or “illuminate” the target until impact.  Not very good when you have enemy missiles coming at you.</a:t>
            </a:r>
          </a:p>
          <a:p>
            <a:pPr marL="800100" lvl="1" indent="-342900"/>
            <a:endParaRPr lang="en-US" dirty="0" smtClean="0"/>
          </a:p>
          <a:p>
            <a:pPr marL="342900" indent="-342900">
              <a:buFont typeface="Arial" pitchFamily="34" charset="0"/>
              <a:buChar char="•"/>
            </a:pPr>
            <a:r>
              <a:rPr lang="en-US" dirty="0" smtClean="0"/>
              <a:t>Comes in two variants:</a:t>
            </a:r>
          </a:p>
          <a:p>
            <a:pPr marL="800100" lvl="1" indent="-342900"/>
            <a:r>
              <a:rPr lang="en-US" dirty="0" smtClean="0"/>
              <a:t>Semi-Active Radar Homing (SARH)</a:t>
            </a:r>
          </a:p>
          <a:p>
            <a:pPr marL="800100" lvl="1" indent="-342900"/>
            <a:r>
              <a:rPr lang="en-US" dirty="0" smtClean="0"/>
              <a:t>Semi-Active Laser Homing (SALH)</a:t>
            </a:r>
            <a:endParaRPr lang="en-US" dirty="0"/>
          </a:p>
        </p:txBody>
      </p:sp>
    </p:spTree>
    <p:extLst>
      <p:ext uri="{BB962C8B-B14F-4D97-AF65-F5344CB8AC3E}">
        <p14:creationId xmlns:p14="http://schemas.microsoft.com/office/powerpoint/2010/main" val="215112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142682"/>
          </a:xfrm>
        </p:spPr>
        <p:txBody>
          <a:bodyPr/>
          <a:lstStyle/>
          <a:p>
            <a:r>
              <a:rPr lang="en-US" dirty="0" smtClean="0"/>
              <a:t>SEMI-ACTIVE HOMING </a:t>
            </a:r>
            <a:r>
              <a:rPr lang="en-US" sz="2400" dirty="0" smtClean="0"/>
              <a:t>(..continued)</a:t>
            </a:r>
            <a:endParaRPr lang="en-US" sz="2400" dirty="0"/>
          </a:p>
        </p:txBody>
      </p:sp>
      <p:sp>
        <p:nvSpPr>
          <p:cNvPr id="3" name="Content Placeholder 2"/>
          <p:cNvSpPr>
            <a:spLocks noGrp="1"/>
          </p:cNvSpPr>
          <p:nvPr>
            <p:ph idx="1"/>
          </p:nvPr>
        </p:nvSpPr>
        <p:spPr>
          <a:xfrm>
            <a:off x="457200" y="1447800"/>
            <a:ext cx="8077200" cy="5105400"/>
          </a:xfrm>
        </p:spPr>
        <p:txBody>
          <a:bodyPr>
            <a:normAutofit fontScale="85000" lnSpcReduction="20000"/>
          </a:bodyPr>
          <a:lstStyle/>
          <a:p>
            <a:pPr marL="342900" indent="-342900">
              <a:buFont typeface="Arial" pitchFamily="34" charset="0"/>
              <a:buChar char="•"/>
            </a:pPr>
            <a:r>
              <a:rPr lang="en-US" dirty="0" smtClean="0"/>
              <a:t>A good example of semi-active homing missile in game is the AGM-114R Hellfire missile employing Semi-Active Laser Homing (SALH).</a:t>
            </a:r>
          </a:p>
          <a:p>
            <a:pPr marL="342900" indent="-342900">
              <a:buFont typeface="Arial" pitchFamily="34" charset="0"/>
              <a:buChar char="•"/>
            </a:pPr>
            <a:endParaRPr lang="en-US" dirty="0" smtClean="0"/>
          </a:p>
          <a:p>
            <a:pPr marL="342900" indent="-342900">
              <a:buFont typeface="Arial" pitchFamily="34" charset="0"/>
              <a:buChar char="•"/>
            </a:pPr>
            <a:r>
              <a:rPr lang="en-US" dirty="0" smtClean="0"/>
              <a:t>Helicopter typically provides target painting &amp; illumination.  Survivability becomes a big problem when enemy employs double-digit “counter-helicopter” SAMs, such as SA-22 </a:t>
            </a:r>
            <a:r>
              <a:rPr lang="en-US" dirty="0" err="1" smtClean="0"/>
              <a:t>Pantsir</a:t>
            </a:r>
            <a:r>
              <a:rPr lang="en-US" dirty="0" smtClean="0"/>
              <a:t>, SA-15 Tor, etc.  If you turn around to dodge the SAM, your missile will lose illumination and fail to track.</a:t>
            </a:r>
          </a:p>
          <a:p>
            <a:pPr marL="342900" indent="-342900">
              <a:buFont typeface="Arial" pitchFamily="34" charset="0"/>
              <a:buChar char="•"/>
            </a:pPr>
            <a:endParaRPr lang="en-US" dirty="0" smtClean="0"/>
          </a:p>
          <a:p>
            <a:pPr marL="342900" indent="-342900">
              <a:buFont typeface="Arial" pitchFamily="34" charset="0"/>
              <a:buChar char="•"/>
            </a:pPr>
            <a:r>
              <a:rPr lang="en-US" dirty="0" smtClean="0"/>
              <a:t>Alternatively, infantry player with JTAC soldier can provide illumination by lasing the desired target using offensive ability.  In this scenario, air player simply fires a missile to general vicinity of where the JTAC soldier is.  Simply fire the missile on the ground, don’t even need to aim at a target.  </a:t>
            </a:r>
          </a:p>
          <a:p>
            <a:pPr marL="800100" lvl="1" indent="-342900"/>
            <a:r>
              <a:rPr lang="en-US" dirty="0" smtClean="0"/>
              <a:t>The missile will fly in Lock On After Launch (LOAL) mode and will search for illumination beam from the infantry.</a:t>
            </a:r>
          </a:p>
          <a:p>
            <a:pPr marL="800100" lvl="1" indent="-342900"/>
            <a:r>
              <a:rPr lang="en-US" dirty="0" smtClean="0"/>
              <a:t>By co-playing with infantry JTAC, air player enjoys the benefit of “fire and forget”, since the task of target illumination is left to the infantry.</a:t>
            </a:r>
          </a:p>
          <a:p>
            <a:pPr marL="800100" lvl="1" indent="-342900"/>
            <a:r>
              <a:rPr lang="en-US" dirty="0" smtClean="0"/>
              <a:t>Also known as “man in the loop” guidance.</a:t>
            </a:r>
          </a:p>
        </p:txBody>
      </p:sp>
    </p:spTree>
    <p:extLst>
      <p:ext uri="{BB962C8B-B14F-4D97-AF65-F5344CB8AC3E}">
        <p14:creationId xmlns:p14="http://schemas.microsoft.com/office/powerpoint/2010/main" val="161015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 y="0"/>
            <a:ext cx="8994449" cy="546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5638800"/>
            <a:ext cx="8763000" cy="914400"/>
          </a:xfrm>
        </p:spPr>
        <p:txBody>
          <a:bodyPr>
            <a:normAutofit/>
          </a:bodyPr>
          <a:lstStyle/>
          <a:p>
            <a:r>
              <a:rPr lang="en-US" sz="1200" b="0" i="1" dirty="0" smtClean="0"/>
              <a:t>An AGM-114R SALH Hellfire missile is seen tracking the laser illumination provided by a nearby JTAC infantry, which is hiding in the woods.</a:t>
            </a:r>
          </a:p>
        </p:txBody>
      </p:sp>
      <p:sp>
        <p:nvSpPr>
          <p:cNvPr id="2" name="Oval 1"/>
          <p:cNvSpPr/>
          <p:nvPr/>
        </p:nvSpPr>
        <p:spPr>
          <a:xfrm>
            <a:off x="3581400" y="2362200"/>
            <a:ext cx="83677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57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90282"/>
          </a:xfrm>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7620000" cy="5029200"/>
          </a:xfrm>
        </p:spPr>
        <p:txBody>
          <a:bodyPr>
            <a:normAutofit fontScale="70000" lnSpcReduction="20000"/>
          </a:bodyPr>
          <a:lstStyle/>
          <a:p>
            <a:pPr marL="514350" indent="-514350">
              <a:buFont typeface="+mj-lt"/>
              <a:buAutoNum type="romanUcPeriod"/>
            </a:pPr>
            <a:r>
              <a:rPr lang="en-US" dirty="0" smtClean="0"/>
              <a:t>Introduction to FLINT</a:t>
            </a:r>
          </a:p>
          <a:p>
            <a:pPr marL="514350" indent="-514350">
              <a:buFont typeface="+mj-lt"/>
              <a:buAutoNum type="romanUcPeriod"/>
            </a:pPr>
            <a:r>
              <a:rPr lang="en-US" dirty="0" smtClean="0"/>
              <a:t>Primitive Rocket Simulator</a:t>
            </a:r>
          </a:p>
          <a:p>
            <a:pPr marL="514350" indent="-514350">
              <a:buFont typeface="+mj-lt"/>
              <a:buAutoNum type="romanUcPeriod"/>
            </a:pPr>
            <a:r>
              <a:rPr lang="en-US" dirty="0" smtClean="0"/>
              <a:t>Lead-Pursuit Homing</a:t>
            </a:r>
          </a:p>
          <a:p>
            <a:pPr marL="514350" indent="-514350">
              <a:buFont typeface="+mj-lt"/>
              <a:buAutoNum type="romanUcPeriod"/>
            </a:pPr>
            <a:r>
              <a:rPr lang="en-US" dirty="0" smtClean="0"/>
              <a:t>FLINT Homing Loop</a:t>
            </a:r>
          </a:p>
          <a:p>
            <a:pPr marL="514350" indent="-514350">
              <a:buFont typeface="+mj-lt"/>
              <a:buAutoNum type="romanUcPeriod"/>
            </a:pPr>
            <a:r>
              <a:rPr lang="en-US" dirty="0" smtClean="0"/>
              <a:t>Inertial Measurement Unit (IMU)</a:t>
            </a:r>
          </a:p>
          <a:p>
            <a:pPr marL="514350" indent="-514350">
              <a:buFont typeface="+mj-lt"/>
              <a:buAutoNum type="romanUcPeriod"/>
            </a:pPr>
            <a:r>
              <a:rPr lang="en-US" dirty="0" smtClean="0"/>
              <a:t>WICO_FLINT Mover</a:t>
            </a:r>
          </a:p>
          <a:p>
            <a:pPr marL="514350" indent="-514350">
              <a:buFont typeface="+mj-lt"/>
              <a:buAutoNum type="romanUcPeriod"/>
            </a:pPr>
            <a:r>
              <a:rPr lang="en-US" dirty="0" smtClean="0"/>
              <a:t>Missile Data Link (MDL)</a:t>
            </a:r>
          </a:p>
          <a:p>
            <a:pPr marL="514350" indent="-514350">
              <a:buFont typeface="+mj-lt"/>
              <a:buAutoNum type="romanUcPeriod"/>
            </a:pPr>
            <a:r>
              <a:rPr lang="en-US" dirty="0" smtClean="0"/>
              <a:t>Guidance Modes Overview</a:t>
            </a:r>
          </a:p>
          <a:p>
            <a:pPr marL="800100" lvl="1" indent="-342900"/>
            <a:r>
              <a:rPr lang="en-US" dirty="0" smtClean="0">
                <a:solidFill>
                  <a:schemeClr val="tx1">
                    <a:lumMod val="50000"/>
                    <a:lumOff val="50000"/>
                  </a:schemeClr>
                </a:solidFill>
              </a:rPr>
              <a:t>Command-Guidance</a:t>
            </a:r>
          </a:p>
          <a:p>
            <a:pPr marL="800100" lvl="1" indent="-342900"/>
            <a:r>
              <a:rPr lang="en-US" dirty="0" smtClean="0">
                <a:solidFill>
                  <a:schemeClr val="tx1">
                    <a:lumMod val="50000"/>
                    <a:lumOff val="50000"/>
                  </a:schemeClr>
                </a:solidFill>
              </a:rPr>
              <a:t>Semi-Active Homing</a:t>
            </a:r>
          </a:p>
          <a:p>
            <a:pPr marL="800100" lvl="1" indent="-342900"/>
            <a:r>
              <a:rPr lang="en-US" dirty="0" smtClean="0">
                <a:solidFill>
                  <a:schemeClr val="tx1">
                    <a:lumMod val="50000"/>
                    <a:lumOff val="50000"/>
                  </a:schemeClr>
                </a:solidFill>
              </a:rPr>
              <a:t>Active &amp; Passive Homing</a:t>
            </a:r>
          </a:p>
          <a:p>
            <a:pPr marL="800100" lvl="1" indent="-342900"/>
            <a:r>
              <a:rPr lang="en-US" dirty="0">
                <a:solidFill>
                  <a:schemeClr val="tx1">
                    <a:lumMod val="50000"/>
                    <a:lumOff val="50000"/>
                  </a:schemeClr>
                </a:solidFill>
              </a:rPr>
              <a:t>Retransmission </a:t>
            </a:r>
            <a:r>
              <a:rPr lang="en-US" dirty="0" smtClean="0">
                <a:solidFill>
                  <a:schemeClr val="tx1">
                    <a:lumMod val="50000"/>
                    <a:lumOff val="50000"/>
                  </a:schemeClr>
                </a:solidFill>
              </a:rPr>
              <a:t>Homing (Track-via-Missile)</a:t>
            </a:r>
          </a:p>
          <a:p>
            <a:pPr marL="514350" indent="-514350">
              <a:buFont typeface="+mj-lt"/>
              <a:buAutoNum type="romanUcPeriod"/>
            </a:pPr>
            <a:r>
              <a:rPr lang="en-US" dirty="0" smtClean="0"/>
              <a:t>Homing Laws Overview</a:t>
            </a:r>
          </a:p>
          <a:p>
            <a:pPr marL="800100" lvl="1" indent="-342900"/>
            <a:r>
              <a:rPr lang="en-US" dirty="0" smtClean="0">
                <a:solidFill>
                  <a:schemeClr val="tx1">
                    <a:lumMod val="50000"/>
                    <a:lumOff val="50000"/>
                  </a:schemeClr>
                </a:solidFill>
              </a:rPr>
              <a:t>Tail-Chase Navigation (Pure-Pursuit)</a:t>
            </a:r>
          </a:p>
          <a:p>
            <a:pPr marL="800100" lvl="1" indent="-342900"/>
            <a:r>
              <a:rPr lang="en-US" dirty="0" smtClean="0">
                <a:solidFill>
                  <a:schemeClr val="tx1">
                    <a:lumMod val="50000"/>
                    <a:lumOff val="50000"/>
                  </a:schemeClr>
                </a:solidFill>
              </a:rPr>
              <a:t>Proportional Navigation</a:t>
            </a:r>
          </a:p>
          <a:p>
            <a:pPr marL="800100" lvl="1" indent="-342900"/>
            <a:r>
              <a:rPr lang="en-US" dirty="0" smtClean="0">
                <a:solidFill>
                  <a:schemeClr val="tx1">
                    <a:lumMod val="50000"/>
                    <a:lumOff val="50000"/>
                  </a:schemeClr>
                </a:solidFill>
              </a:rPr>
              <a:t>Predictive Guidance</a:t>
            </a:r>
          </a:p>
          <a:p>
            <a:pPr marL="800100" lvl="1" indent="-342900"/>
            <a:r>
              <a:rPr lang="en-US" dirty="0" smtClean="0">
                <a:solidFill>
                  <a:schemeClr val="tx1">
                    <a:lumMod val="50000"/>
                    <a:lumOff val="50000"/>
                  </a:schemeClr>
                </a:solidFill>
              </a:rPr>
              <a:t>Bang-Bang Guidance</a:t>
            </a:r>
          </a:p>
          <a:p>
            <a:pPr marL="800100" lvl="1" indent="-342900"/>
            <a:r>
              <a:rPr lang="en-US" dirty="0" smtClean="0">
                <a:solidFill>
                  <a:schemeClr val="tx1">
                    <a:lumMod val="50000"/>
                    <a:lumOff val="50000"/>
                  </a:schemeClr>
                </a:solidFill>
              </a:rPr>
              <a:t>Command to LOS (CLOS) Guidance</a:t>
            </a:r>
            <a:endParaRPr lang="en-US" dirty="0" smtClean="0"/>
          </a:p>
          <a:p>
            <a:pPr marL="342900" indent="-342900">
              <a:buFont typeface="Arial" pitchFamily="34" charset="0"/>
              <a:buChar char="•"/>
            </a:pPr>
            <a:endParaRPr lang="en-US" dirty="0"/>
          </a:p>
        </p:txBody>
      </p:sp>
    </p:spTree>
    <p:extLst>
      <p:ext uri="{BB962C8B-B14F-4D97-AF65-F5344CB8AC3E}">
        <p14:creationId xmlns:p14="http://schemas.microsoft.com/office/powerpoint/2010/main" val="263211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ACTIVE &amp; PASSIVE HOMING</a:t>
            </a:r>
            <a:endParaRPr lang="en-US" dirty="0"/>
          </a:p>
        </p:txBody>
      </p:sp>
      <p:sp>
        <p:nvSpPr>
          <p:cNvPr id="3" name="Content Placeholder 2"/>
          <p:cNvSpPr>
            <a:spLocks noGrp="1"/>
          </p:cNvSpPr>
          <p:nvPr>
            <p:ph idx="1"/>
          </p:nvPr>
        </p:nvSpPr>
        <p:spPr>
          <a:xfrm>
            <a:off x="457200" y="1752600"/>
            <a:ext cx="7772400" cy="4495800"/>
          </a:xfrm>
        </p:spPr>
        <p:txBody>
          <a:bodyPr>
            <a:normAutofit fontScale="77500" lnSpcReduction="20000"/>
          </a:bodyPr>
          <a:lstStyle/>
          <a:p>
            <a:pPr marL="342900" indent="-342900">
              <a:buFont typeface="Arial" pitchFamily="34" charset="0"/>
              <a:buChar char="•"/>
            </a:pPr>
            <a:r>
              <a:rPr lang="en-US" dirty="0" smtClean="0"/>
              <a:t>Similar in concept to semi-active homing – missile has a seeker that can track the target by itself, but with one huge difference:</a:t>
            </a:r>
          </a:p>
          <a:p>
            <a:pPr marL="800100" lvl="1" indent="-342900"/>
            <a:r>
              <a:rPr lang="en-US" dirty="0" smtClean="0"/>
              <a:t>Missile is no longer tied to an illuminator or any other remote unit to support the missile.  It is completely on its own, trained to kill – “fire and forget”</a:t>
            </a:r>
          </a:p>
          <a:p>
            <a:pPr lvl="1" indent="0">
              <a:buNone/>
            </a:pPr>
            <a:endParaRPr lang="en-US" dirty="0" smtClean="0"/>
          </a:p>
          <a:p>
            <a:pPr marL="800100" lvl="1" indent="-342900"/>
            <a:r>
              <a:rPr lang="en-US" dirty="0" smtClean="0"/>
              <a:t>The missile itself has a sensor (i.e. active radar seeker, or a passive electro-optical seeker) that can search and track a target.</a:t>
            </a:r>
          </a:p>
          <a:p>
            <a:pPr marL="800100" lvl="1" indent="-342900"/>
            <a:endParaRPr lang="en-US" dirty="0" smtClean="0"/>
          </a:p>
          <a:p>
            <a:pPr marL="800100" lvl="1" indent="-342900"/>
            <a:r>
              <a:rPr lang="en-US" dirty="0" smtClean="0"/>
              <a:t>The range at which the seeker could sense and track a target is rather limited (limited to radar seeker’s power output, visual range for electro-optical seeker, </a:t>
            </a:r>
            <a:r>
              <a:rPr lang="en-US" dirty="0" err="1" smtClean="0"/>
              <a:t>etc</a:t>
            </a:r>
            <a:r>
              <a:rPr lang="en-US" dirty="0" smtClean="0"/>
              <a:t>).  This naturally limits the missile’s maximum range to shorter distance.</a:t>
            </a:r>
          </a:p>
          <a:p>
            <a:pPr marL="800100" lvl="1" indent="-342900"/>
            <a:endParaRPr lang="en-US" dirty="0" smtClean="0"/>
          </a:p>
          <a:p>
            <a:pPr marL="342900" indent="-342900">
              <a:buFont typeface="Arial" pitchFamily="34" charset="0"/>
              <a:buChar char="•"/>
            </a:pPr>
            <a:r>
              <a:rPr lang="en-US" dirty="0" smtClean="0"/>
              <a:t>Most games implement Active &amp; Passive Homing as the only form of guidance for homing missiles (except missiles there have unlimited sensing/tracking range – quite unrealistic).</a:t>
            </a:r>
          </a:p>
          <a:p>
            <a:pPr marL="342900" indent="-342900">
              <a:buFont typeface="Arial" pitchFamily="34" charset="0"/>
              <a:buChar char="•"/>
            </a:pPr>
            <a:r>
              <a:rPr lang="en-US" dirty="0" smtClean="0"/>
              <a:t>Also known as “Lock On Before Launch (LOBL)” or “Fire and Forget” mode.</a:t>
            </a:r>
            <a:endParaRPr lang="en-US" dirty="0"/>
          </a:p>
        </p:txBody>
      </p:sp>
    </p:spTree>
    <p:extLst>
      <p:ext uri="{BB962C8B-B14F-4D97-AF65-F5344CB8AC3E}">
        <p14:creationId xmlns:p14="http://schemas.microsoft.com/office/powerpoint/2010/main" val="99088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ACTIVE &amp; PASSIVE HOMING </a:t>
            </a:r>
            <a:r>
              <a:rPr lang="en-US" sz="2400" dirty="0" smtClean="0"/>
              <a:t>(..continued)</a:t>
            </a:r>
            <a:endParaRPr lang="en-US" sz="2400" dirty="0"/>
          </a:p>
        </p:txBody>
      </p:sp>
      <p:sp>
        <p:nvSpPr>
          <p:cNvPr id="3" name="Content Placeholder 2"/>
          <p:cNvSpPr>
            <a:spLocks noGrp="1"/>
          </p:cNvSpPr>
          <p:nvPr>
            <p:ph idx="1"/>
          </p:nvPr>
        </p:nvSpPr>
        <p:spPr>
          <a:xfrm>
            <a:off x="457200" y="1752600"/>
            <a:ext cx="7620000" cy="4495800"/>
          </a:xfrm>
        </p:spPr>
        <p:txBody>
          <a:bodyPr>
            <a:normAutofit fontScale="92500" lnSpcReduction="10000"/>
          </a:bodyPr>
          <a:lstStyle/>
          <a:p>
            <a:pPr marL="342900" indent="-342900">
              <a:buFont typeface="Arial" pitchFamily="34" charset="0"/>
              <a:buChar char="•"/>
            </a:pPr>
            <a:r>
              <a:rPr lang="en-US" dirty="0" smtClean="0"/>
              <a:t>The short acquisition range of active/passive seekers can be extended to long distance using Missile Data Link (MDL).</a:t>
            </a:r>
          </a:p>
          <a:p>
            <a:pPr marL="800100" lvl="1" indent="-342900"/>
            <a:r>
              <a:rPr lang="en-US" dirty="0" smtClean="0"/>
              <a:t>Missile flies with its seeker turned off (flying blind), using inertial navigation toward the target zone.</a:t>
            </a:r>
          </a:p>
          <a:p>
            <a:pPr marL="800100" lvl="1" indent="-342900"/>
            <a:endParaRPr lang="en-US" dirty="0" smtClean="0"/>
          </a:p>
          <a:p>
            <a:pPr marL="800100" lvl="1" indent="-342900"/>
            <a:r>
              <a:rPr lang="en-US" dirty="0" smtClean="0"/>
              <a:t>Inertial drift is constantly corrected by a command unit (i.e. radar), using mid-course updates transmitted over MDL.</a:t>
            </a:r>
          </a:p>
          <a:p>
            <a:pPr marL="800100" lvl="1" indent="-342900"/>
            <a:endParaRPr lang="en-US" dirty="0" smtClean="0"/>
          </a:p>
          <a:p>
            <a:pPr marL="800100" lvl="1" indent="-342900"/>
            <a:r>
              <a:rPr lang="en-US" dirty="0" smtClean="0"/>
              <a:t>Once the missile approaches close enough for its own seeker to track the target, it drops the MDL and goes “</a:t>
            </a:r>
            <a:r>
              <a:rPr lang="en-US" dirty="0" err="1" smtClean="0"/>
              <a:t>pitbull</a:t>
            </a:r>
            <a:r>
              <a:rPr lang="en-US" dirty="0" smtClean="0"/>
              <a:t>” – the missile from this point is now completely on its own.</a:t>
            </a:r>
          </a:p>
          <a:p>
            <a:pPr marL="800100" lvl="1" indent="-342900"/>
            <a:endParaRPr lang="en-US" dirty="0" smtClean="0"/>
          </a:p>
          <a:p>
            <a:pPr marL="342900" indent="-342900">
              <a:buFont typeface="Arial" pitchFamily="34" charset="0"/>
              <a:buChar char="•"/>
            </a:pPr>
            <a:r>
              <a:rPr lang="en-US" dirty="0" smtClean="0"/>
              <a:t>Also known as “Lock On After Launch (LOAL)” or “Fire and Update” mode.</a:t>
            </a:r>
          </a:p>
          <a:p>
            <a:pPr marL="342900" indent="-342900">
              <a:buFont typeface="Arial" pitchFamily="34" charset="0"/>
              <a:buChar char="•"/>
            </a:pPr>
            <a:endParaRPr lang="en-US" dirty="0" smtClean="0"/>
          </a:p>
        </p:txBody>
      </p:sp>
    </p:spTree>
    <p:extLst>
      <p:ext uri="{BB962C8B-B14F-4D97-AF65-F5344CB8AC3E}">
        <p14:creationId xmlns:p14="http://schemas.microsoft.com/office/powerpoint/2010/main" val="264982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791200"/>
            <a:ext cx="8763000" cy="914400"/>
          </a:xfrm>
        </p:spPr>
        <p:txBody>
          <a:bodyPr>
            <a:normAutofit/>
          </a:bodyPr>
          <a:lstStyle/>
          <a:p>
            <a:r>
              <a:rPr lang="en-US" sz="1200" b="0" i="1" dirty="0" smtClean="0"/>
              <a:t>An AGM-65 Maverick missile using Electro-Optical (EO) passive seeker is seen sharply turning to align itself toward its target.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329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normAutofit/>
          </a:bodyPr>
          <a:lstStyle/>
          <a:p>
            <a:r>
              <a:rPr lang="en-US" dirty="0" smtClean="0"/>
              <a:t>RETRANSMISSION HOMING</a:t>
            </a:r>
            <a:endParaRPr lang="en-US" dirty="0"/>
          </a:p>
        </p:txBody>
      </p:sp>
      <p:sp>
        <p:nvSpPr>
          <p:cNvPr id="3" name="Content Placeholder 2"/>
          <p:cNvSpPr>
            <a:spLocks noGrp="1"/>
          </p:cNvSpPr>
          <p:nvPr>
            <p:ph idx="1"/>
          </p:nvPr>
        </p:nvSpPr>
        <p:spPr>
          <a:xfrm>
            <a:off x="457200" y="1752600"/>
            <a:ext cx="7620000" cy="4648200"/>
          </a:xfrm>
        </p:spPr>
        <p:txBody>
          <a:bodyPr>
            <a:normAutofit fontScale="85000" lnSpcReduction="20000"/>
          </a:bodyPr>
          <a:lstStyle/>
          <a:p>
            <a:pPr marL="342900" indent="-342900">
              <a:buFont typeface="Arial" pitchFamily="34" charset="0"/>
              <a:buChar char="•"/>
            </a:pPr>
            <a:r>
              <a:rPr lang="en-US" dirty="0" smtClean="0"/>
              <a:t>Also known as “Track via Missile” or ‘TVM’ – became popular knowledge in 1991 when Patriot missiles using TVM were first employed in combat.</a:t>
            </a:r>
          </a:p>
          <a:p>
            <a:pPr marL="342900" indent="-342900">
              <a:buFont typeface="Arial" pitchFamily="34" charset="0"/>
              <a:buChar char="•"/>
            </a:pPr>
            <a:r>
              <a:rPr lang="en-US" dirty="0" err="1" smtClean="0"/>
              <a:t>Retrans</a:t>
            </a:r>
            <a:r>
              <a:rPr lang="en-US" dirty="0" smtClean="0"/>
              <a:t>. homing or ‘TVM’ is a hybrid combination of Command Guidance and Semi-Active or Active/Passive homing logics.  The sensors from ground command unit are fused with the missile’s own onboard sensor.</a:t>
            </a:r>
          </a:p>
          <a:p>
            <a:pPr marL="342900" indent="-342900">
              <a:buFont typeface="Arial" pitchFamily="34" charset="0"/>
              <a:buChar char="•"/>
            </a:pPr>
            <a:r>
              <a:rPr lang="en-US" dirty="0" smtClean="0"/>
              <a:t>Missile relays its seeker’s target track/sensory data to the ground radar, which then fuses the track with its own sensory data. The ground unit then computes and relays guidance command back to the missile.</a:t>
            </a:r>
          </a:p>
          <a:p>
            <a:pPr marL="800100" lvl="1" indent="-342900"/>
            <a:r>
              <a:rPr lang="en-US" dirty="0" smtClean="0"/>
              <a:t>Semi-active radar homing on steroids – combines the strengths of command guidance and semi-active homing together.</a:t>
            </a:r>
          </a:p>
          <a:p>
            <a:pPr marL="800100" lvl="1" indent="-342900"/>
            <a:endParaRPr lang="en-US" dirty="0" smtClean="0"/>
          </a:p>
          <a:p>
            <a:pPr marL="800100" lvl="1" indent="-342900"/>
            <a:r>
              <a:rPr lang="en-US" dirty="0" smtClean="0"/>
              <a:t>2N redundancy homing – very difficult to jam.  You have two separate units (missile and the ground radar) that are redundantly tracking you at the same time.  If one is jammed, the other probably isn’t.  </a:t>
            </a:r>
          </a:p>
          <a:p>
            <a:pPr lvl="1" indent="0">
              <a:buNone/>
            </a:pPr>
            <a:endParaRPr lang="en-US" dirty="0"/>
          </a:p>
        </p:txBody>
      </p:sp>
    </p:spTree>
    <p:extLst>
      <p:ext uri="{BB962C8B-B14F-4D97-AF65-F5344CB8AC3E}">
        <p14:creationId xmlns:p14="http://schemas.microsoft.com/office/powerpoint/2010/main" val="186543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HOMING LAWS</a:t>
            </a:r>
            <a:endParaRPr lang="en-US" dirty="0"/>
          </a:p>
        </p:txBody>
      </p:sp>
      <p:sp>
        <p:nvSpPr>
          <p:cNvPr id="3" name="Content Placeholder 2"/>
          <p:cNvSpPr>
            <a:spLocks noGrp="1"/>
          </p:cNvSpPr>
          <p:nvPr>
            <p:ph idx="1"/>
          </p:nvPr>
        </p:nvSpPr>
        <p:spPr>
          <a:xfrm>
            <a:off x="457200" y="1752600"/>
            <a:ext cx="8001000" cy="4373563"/>
          </a:xfrm>
        </p:spPr>
        <p:txBody>
          <a:bodyPr/>
          <a:lstStyle/>
          <a:p>
            <a:r>
              <a:rPr lang="en-US" dirty="0" smtClean="0"/>
              <a:t>Homing law determines how the missile tracks and guides itself to its target as it sees it.   The following homing mechanisms are supported by the FLINT engine for guiding missiles in game:</a:t>
            </a:r>
          </a:p>
          <a:p>
            <a:endParaRPr lang="en-US" dirty="0" smtClean="0"/>
          </a:p>
          <a:p>
            <a:pPr marL="800100" lvl="1" indent="-342900"/>
            <a:r>
              <a:rPr lang="en-US" dirty="0">
                <a:solidFill>
                  <a:schemeClr val="tx1">
                    <a:lumMod val="50000"/>
                    <a:lumOff val="50000"/>
                  </a:schemeClr>
                </a:solidFill>
              </a:rPr>
              <a:t>Tail-Chase Navigation (Pure-Pursuit)</a:t>
            </a:r>
          </a:p>
          <a:p>
            <a:pPr marL="800100" lvl="1" indent="-342900"/>
            <a:r>
              <a:rPr lang="en-US" dirty="0">
                <a:solidFill>
                  <a:schemeClr val="tx1">
                    <a:lumMod val="50000"/>
                    <a:lumOff val="50000"/>
                  </a:schemeClr>
                </a:solidFill>
              </a:rPr>
              <a:t>Proportional Navigation</a:t>
            </a:r>
          </a:p>
          <a:p>
            <a:pPr marL="800100" lvl="1" indent="-342900"/>
            <a:r>
              <a:rPr lang="en-US" dirty="0">
                <a:solidFill>
                  <a:schemeClr val="tx1">
                    <a:lumMod val="50000"/>
                    <a:lumOff val="50000"/>
                  </a:schemeClr>
                </a:solidFill>
              </a:rPr>
              <a:t>Predictive Guidance</a:t>
            </a:r>
          </a:p>
          <a:p>
            <a:pPr marL="800100" lvl="1" indent="-342900"/>
            <a:r>
              <a:rPr lang="en-US" dirty="0">
                <a:solidFill>
                  <a:schemeClr val="tx1">
                    <a:lumMod val="50000"/>
                    <a:lumOff val="50000"/>
                  </a:schemeClr>
                </a:solidFill>
              </a:rPr>
              <a:t>Bang-Bang Guidance</a:t>
            </a:r>
          </a:p>
          <a:p>
            <a:pPr marL="800100" lvl="1" indent="-342900"/>
            <a:r>
              <a:rPr lang="en-US" dirty="0">
                <a:solidFill>
                  <a:schemeClr val="tx1">
                    <a:lumMod val="50000"/>
                    <a:lumOff val="50000"/>
                  </a:schemeClr>
                </a:solidFill>
              </a:rPr>
              <a:t>Command to LOS (CLOS) Guidance</a:t>
            </a:r>
            <a:endParaRPr lang="en-US" dirty="0"/>
          </a:p>
        </p:txBody>
      </p:sp>
    </p:spTree>
    <p:extLst>
      <p:ext uri="{BB962C8B-B14F-4D97-AF65-F5344CB8AC3E}">
        <p14:creationId xmlns:p14="http://schemas.microsoft.com/office/powerpoint/2010/main" val="200137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line-of-sight (LOS)</a:t>
            </a:r>
            <a:endParaRPr lang="en-US" dirty="0"/>
          </a:p>
        </p:txBody>
      </p:sp>
      <p:sp>
        <p:nvSpPr>
          <p:cNvPr id="3" name="Content Placeholder 2"/>
          <p:cNvSpPr>
            <a:spLocks noGrp="1"/>
          </p:cNvSpPr>
          <p:nvPr>
            <p:ph idx="1"/>
          </p:nvPr>
        </p:nvSpPr>
        <p:spPr>
          <a:xfrm>
            <a:off x="457200" y="1752600"/>
            <a:ext cx="8001000" cy="4373563"/>
          </a:xfrm>
        </p:spPr>
        <p:txBody>
          <a:bodyPr>
            <a:normAutofit lnSpcReduction="10000"/>
          </a:bodyPr>
          <a:lstStyle/>
          <a:p>
            <a:pPr marL="342900" indent="-342900">
              <a:buFont typeface="Arial" pitchFamily="34" charset="0"/>
              <a:buChar char="•"/>
            </a:pPr>
            <a:r>
              <a:rPr lang="en-US" dirty="0" smtClean="0"/>
              <a:t>The basis of homing missiles, both in game environment and in the real world, heavily depends on the Line of Sight (LOS).</a:t>
            </a:r>
          </a:p>
          <a:p>
            <a:pPr marL="342900" indent="-342900">
              <a:buFont typeface="Arial" pitchFamily="34" charset="0"/>
              <a:buChar char="•"/>
            </a:pPr>
            <a:endParaRPr lang="en-US" dirty="0"/>
          </a:p>
          <a:p>
            <a:pPr marL="342900" indent="-342900">
              <a:buFont typeface="Arial" pitchFamily="34" charset="0"/>
              <a:buChar char="•"/>
            </a:pPr>
            <a:r>
              <a:rPr lang="en-US" dirty="0" smtClean="0"/>
              <a:t>The Line of Sight or “sightline” is a straight line from the missile seeker (pursuer’s eyes) to the target.  Simply speaking, LOS is the vector between the target position and the missile.</a:t>
            </a:r>
          </a:p>
          <a:p>
            <a:pPr marL="342900" indent="-342900">
              <a:buFont typeface="Arial" pitchFamily="34" charset="0"/>
              <a:buChar char="•"/>
            </a:pPr>
            <a:endParaRPr lang="en-US" dirty="0"/>
          </a:p>
          <a:p>
            <a:pPr marL="342900" indent="-342900">
              <a:buFont typeface="Arial" pitchFamily="34" charset="0"/>
              <a:buChar char="•"/>
            </a:pPr>
            <a:r>
              <a:rPr lang="en-US" dirty="0" smtClean="0"/>
              <a:t>As the target moves within missile seeker’s field of vision, the angle of sightline also changes (the imaginary line between you and the target also moves as target moves).  </a:t>
            </a:r>
          </a:p>
          <a:p>
            <a:pPr marL="800100" lvl="1" indent="-342900"/>
            <a:r>
              <a:rPr lang="en-US" dirty="0" smtClean="0"/>
              <a:t>The rate of angular change in sightline is called LOS Rotation Rate.</a:t>
            </a:r>
          </a:p>
        </p:txBody>
      </p:sp>
    </p:spTree>
    <p:extLst>
      <p:ext uri="{BB962C8B-B14F-4D97-AF65-F5344CB8AC3E}">
        <p14:creationId xmlns:p14="http://schemas.microsoft.com/office/powerpoint/2010/main" val="186387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66482"/>
          </a:xfrm>
        </p:spPr>
        <p:txBody>
          <a:bodyPr>
            <a:normAutofit/>
          </a:bodyPr>
          <a:lstStyle/>
          <a:p>
            <a:r>
              <a:rPr lang="en-US" sz="2800" dirty="0" smtClean="0"/>
              <a:t>TAIL-CHASE NAVIGATION (PURE-PURSUIT)</a:t>
            </a:r>
            <a:endParaRPr lang="en-US" sz="2800" dirty="0"/>
          </a:p>
        </p:txBody>
      </p:sp>
      <p:sp>
        <p:nvSpPr>
          <p:cNvPr id="3" name="Content Placeholder 2"/>
          <p:cNvSpPr>
            <a:spLocks noGrp="1"/>
          </p:cNvSpPr>
          <p:nvPr>
            <p:ph idx="1"/>
          </p:nvPr>
        </p:nvSpPr>
        <p:spPr>
          <a:xfrm>
            <a:off x="457200" y="1447800"/>
            <a:ext cx="8001000" cy="4800600"/>
          </a:xfrm>
        </p:spPr>
        <p:txBody>
          <a:bodyPr>
            <a:normAutofit fontScale="70000" lnSpcReduction="20000"/>
          </a:bodyPr>
          <a:lstStyle/>
          <a:p>
            <a:r>
              <a:rPr lang="en-US" dirty="0" smtClean="0"/>
              <a:t>Also known as pure-pursuit, Tail-Chase Navigation (TCN) is the simplest form of guiding a homing rocket, where:</a:t>
            </a:r>
          </a:p>
          <a:p>
            <a:r>
              <a:rPr lang="en-US" dirty="0"/>
              <a:t>	</a:t>
            </a:r>
            <a:r>
              <a:rPr lang="en-US" b="0" i="1" dirty="0" smtClean="0"/>
              <a:t>Acceleration = LOS</a:t>
            </a:r>
          </a:p>
          <a:p>
            <a:pPr marL="342900" indent="-342900">
              <a:buFont typeface="Arial" pitchFamily="34" charset="0"/>
              <a:buChar char="•"/>
            </a:pPr>
            <a:r>
              <a:rPr lang="en-US" dirty="0" smtClean="0"/>
              <a:t>The missile is always pointed at the target, chasing after it.  This produces a giant curvature based flight trajectory, commonly seen in CGI movies and games.</a:t>
            </a:r>
          </a:p>
          <a:p>
            <a:pPr marL="342900" indent="-342900">
              <a:buFont typeface="Arial" pitchFamily="34" charset="0"/>
              <a:buChar char="•"/>
            </a:pPr>
            <a:r>
              <a:rPr lang="en-US" dirty="0" smtClean="0"/>
              <a:t>Acceleration load required from the missile is very high near the end of its flight, as sharpest curvature of missile flight occurs at very end, since it has been chasing </a:t>
            </a:r>
            <a:r>
              <a:rPr lang="en-US" i="1" dirty="0" smtClean="0"/>
              <a:t>after</a:t>
            </a:r>
            <a:r>
              <a:rPr lang="en-US" dirty="0" smtClean="0"/>
              <a:t> its target the whole time.  Simple evasive maneuver by the target will overload the missile’s aerodynamic capability.</a:t>
            </a:r>
          </a:p>
          <a:p>
            <a:pPr marL="342900" indent="-342900">
              <a:buFont typeface="Arial" pitchFamily="34" charset="0"/>
              <a:buChar char="•"/>
            </a:pPr>
            <a:r>
              <a:rPr lang="en-US" dirty="0" smtClean="0"/>
              <a:t>Missile typically needs to accelerate at least 10 times faster than the target to overtake it with ease.  </a:t>
            </a:r>
            <a:r>
              <a:rPr lang="en-US" b="0" dirty="0" smtClean="0"/>
              <a:t>(impractical in the real world – a missile chasing after a fighter jet needs to accelerate to Mach 10+, which is not feasible) </a:t>
            </a:r>
          </a:p>
          <a:p>
            <a:pPr marL="800100" lvl="1" indent="-342900"/>
            <a:r>
              <a:rPr lang="en-US" dirty="0" smtClean="0"/>
              <a:t>TCN is used by almost every game today.  Because TCN is so inefficient, game developers have to “cheat” in order to make it work, such as giving unrealistically agile turning rate, constant speed (unlimited rocket fuel) and extreme field of view to the missile, all of which are unheard of in the real world.</a:t>
            </a:r>
          </a:p>
          <a:p>
            <a:pPr marL="800100" lvl="1" indent="-342900"/>
            <a:endParaRPr lang="en-US" dirty="0" smtClean="0"/>
          </a:p>
          <a:p>
            <a:pPr marL="800100" lvl="1" indent="-342900"/>
            <a:r>
              <a:rPr lang="en-US" dirty="0" smtClean="0"/>
              <a:t>In </a:t>
            </a:r>
            <a:r>
              <a:rPr lang="en-US" dirty="0" err="1" smtClean="0"/>
              <a:t>WiC</a:t>
            </a:r>
            <a:r>
              <a:rPr lang="en-US" dirty="0" smtClean="0"/>
              <a:t> and Call of Duty, you can see homing missiles miss a target, then do a 360 degrees turn-around to go at it again, and the missile flies at a constant speed without any loss of energy.  This never happens in real world.</a:t>
            </a:r>
          </a:p>
          <a:p>
            <a:endParaRPr lang="en-US" dirty="0" smtClean="0"/>
          </a:p>
          <a:p>
            <a:endParaRPr lang="en-US" dirty="0" smtClean="0"/>
          </a:p>
        </p:txBody>
      </p:sp>
    </p:spTree>
    <p:extLst>
      <p:ext uri="{BB962C8B-B14F-4D97-AF65-F5344CB8AC3E}">
        <p14:creationId xmlns:p14="http://schemas.microsoft.com/office/powerpoint/2010/main" val="321741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sz="3000" dirty="0" smtClean="0"/>
              <a:t>Proportional navigation</a:t>
            </a:r>
            <a:endParaRPr lang="en-US" sz="3000" dirty="0"/>
          </a:p>
        </p:txBody>
      </p:sp>
      <p:sp>
        <p:nvSpPr>
          <p:cNvPr id="3" name="Content Placeholder 2"/>
          <p:cNvSpPr>
            <a:spLocks noGrp="1"/>
          </p:cNvSpPr>
          <p:nvPr>
            <p:ph idx="1"/>
          </p:nvPr>
        </p:nvSpPr>
        <p:spPr>
          <a:xfrm>
            <a:off x="457200" y="1295400"/>
            <a:ext cx="8001000" cy="5105400"/>
          </a:xfrm>
        </p:spPr>
        <p:txBody>
          <a:bodyPr>
            <a:normAutofit fontScale="85000" lnSpcReduction="20000"/>
          </a:bodyPr>
          <a:lstStyle/>
          <a:p>
            <a:r>
              <a:rPr lang="en-US" dirty="0" smtClean="0"/>
              <a:t>Also known as Collision Homing or a form of ‘lead-pursuit’, Proportional Navigation (PN) is simple to implement and very effective, where:</a:t>
            </a:r>
          </a:p>
          <a:p>
            <a:r>
              <a:rPr lang="en-US" dirty="0"/>
              <a:t>	</a:t>
            </a:r>
            <a:r>
              <a:rPr lang="en-US" b="0" i="1" dirty="0" smtClean="0"/>
              <a:t>Acceleration = Closing Velocity * LOS Rotation Rate * NC</a:t>
            </a:r>
          </a:p>
          <a:p>
            <a:r>
              <a:rPr lang="en-US" b="0" i="1" dirty="0"/>
              <a:t>	</a:t>
            </a:r>
            <a:r>
              <a:rPr lang="en-US" sz="1800" b="0" i="1" dirty="0" smtClean="0">
                <a:solidFill>
                  <a:schemeClr val="tx1">
                    <a:lumMod val="50000"/>
                    <a:lumOff val="50000"/>
                  </a:schemeClr>
                </a:solidFill>
              </a:rPr>
              <a:t>NC = Navigation Constant (typically 3 to 5)</a:t>
            </a:r>
          </a:p>
          <a:p>
            <a:endParaRPr lang="en-US" sz="1800" b="0" i="1" dirty="0" smtClean="0">
              <a:solidFill>
                <a:schemeClr val="tx1">
                  <a:lumMod val="50000"/>
                  <a:lumOff val="50000"/>
                </a:schemeClr>
              </a:solidFill>
            </a:endParaRPr>
          </a:p>
          <a:p>
            <a:pPr marL="342900" indent="-342900">
              <a:buFont typeface="Arial" pitchFamily="34" charset="0"/>
              <a:buChar char="•"/>
            </a:pPr>
            <a:r>
              <a:rPr lang="en-US" dirty="0" smtClean="0"/>
              <a:t>PN forces the missile to “lead” its target, without having to know anything about the target’s speed, or range to target.</a:t>
            </a:r>
          </a:p>
          <a:p>
            <a:pPr marL="800100" lvl="1" indent="-342900"/>
            <a:r>
              <a:rPr lang="en-US" dirty="0" smtClean="0"/>
              <a:t>Very effective and simple to implement on any missile, even on heat-seeking missiles that don’t have a radar. Missile always leads the target no matter what.</a:t>
            </a:r>
          </a:p>
          <a:p>
            <a:pPr marL="800100" lvl="1" indent="-342900"/>
            <a:endParaRPr lang="en-US" dirty="0" smtClean="0"/>
          </a:p>
          <a:p>
            <a:pPr marL="800100" lvl="1" indent="-342900"/>
            <a:r>
              <a:rPr lang="en-US" dirty="0" smtClean="0"/>
              <a:t>PN </a:t>
            </a:r>
            <a:r>
              <a:rPr lang="en-US" dirty="0"/>
              <a:t>means that as you are chasing your target, your running-path rotation rate is faster than the LOS rotation rate by a constant multiplier – the Navigation Constant (NC).</a:t>
            </a:r>
          </a:p>
          <a:p>
            <a:pPr marL="1485900" lvl="2" indent="-342900"/>
            <a:r>
              <a:rPr lang="en-US" dirty="0"/>
              <a:t>Higher the NC, the faster you correct your path early in the flight, and less corrections are needed near the end</a:t>
            </a:r>
            <a:r>
              <a:rPr lang="en-US" dirty="0" smtClean="0"/>
              <a:t>.</a:t>
            </a:r>
            <a:r>
              <a:rPr lang="en-US" dirty="0"/>
              <a:t> </a:t>
            </a:r>
            <a:endParaRPr lang="en-US" dirty="0" smtClean="0"/>
          </a:p>
          <a:p>
            <a:pPr marL="1485900" lvl="2" indent="-342900"/>
            <a:endParaRPr lang="en-US" dirty="0" smtClean="0"/>
          </a:p>
          <a:p>
            <a:pPr marL="800100" lvl="1" indent="-342900"/>
            <a:r>
              <a:rPr lang="en-US" dirty="0"/>
              <a:t>Under PN guidance, the missile and the target appear to be on a mid-air collision course, where both objects </a:t>
            </a:r>
            <a:r>
              <a:rPr lang="en-US" dirty="0" smtClean="0"/>
              <a:t>appear to look </a:t>
            </a:r>
            <a:r>
              <a:rPr lang="en-US" dirty="0"/>
              <a:t>“frozen” in state as they merge closer</a:t>
            </a:r>
            <a:r>
              <a:rPr lang="en-US" dirty="0" smtClean="0"/>
              <a:t>. </a:t>
            </a:r>
            <a:endParaRPr lang="en-US" dirty="0"/>
          </a:p>
          <a:p>
            <a:pPr marL="1485900" lvl="2" indent="-342900"/>
            <a:endParaRPr lang="en-US" dirty="0"/>
          </a:p>
          <a:p>
            <a:pPr marL="1485900" lvl="2" indent="-342900"/>
            <a:endParaRPr lang="en-US" dirty="0" smtClean="0"/>
          </a:p>
          <a:p>
            <a:pPr marL="1485900" lvl="2" indent="-342900"/>
            <a:endParaRPr lang="en-US" dirty="0" smtClean="0"/>
          </a:p>
          <a:p>
            <a:pPr lvl="2"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2353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dirty="0" smtClean="0"/>
              <a:t>Proportional navigation </a:t>
            </a:r>
            <a:r>
              <a:rPr lang="en-US" sz="2700" dirty="0" smtClean="0"/>
              <a:t>(..continued)</a:t>
            </a:r>
            <a:endParaRPr lang="en-US" sz="2700" dirty="0"/>
          </a:p>
        </p:txBody>
      </p:sp>
      <p:sp>
        <p:nvSpPr>
          <p:cNvPr id="3" name="Content Placeholder 2"/>
          <p:cNvSpPr>
            <a:spLocks noGrp="1"/>
          </p:cNvSpPr>
          <p:nvPr>
            <p:ph idx="1"/>
          </p:nvPr>
        </p:nvSpPr>
        <p:spPr>
          <a:xfrm>
            <a:off x="457200" y="1447800"/>
            <a:ext cx="8077200" cy="4495800"/>
          </a:xfrm>
        </p:spPr>
        <p:txBody>
          <a:bodyPr>
            <a:normAutofit/>
          </a:bodyPr>
          <a:lstStyle/>
          <a:p>
            <a:r>
              <a:rPr lang="en-US" sz="1600" dirty="0" smtClean="0"/>
              <a:t>Simple PN as described earlier assumes constant air speed.  Under maneuvering or accelerating situations, lead is ineffective.  </a:t>
            </a:r>
          </a:p>
          <a:p>
            <a:pPr marL="742950" lvl="1" indent="-285750"/>
            <a:r>
              <a:rPr lang="en-US" sz="1600" dirty="0" smtClean="0"/>
              <a:t>Even against non-maneuvering target, a non-maneuvering target still has an upward sensible acceleration of 1G.</a:t>
            </a:r>
          </a:p>
          <a:p>
            <a:pPr lvl="1" indent="0">
              <a:buNone/>
            </a:pPr>
            <a:endParaRPr lang="en-US" sz="1600" dirty="0" smtClean="0"/>
          </a:p>
          <a:p>
            <a:r>
              <a:rPr lang="en-US" sz="1600" dirty="0" smtClean="0"/>
              <a:t>To produce a more efficient intercept trajectory, the PN equation in FLINT engine is modified by an additional term:</a:t>
            </a:r>
            <a:br>
              <a:rPr lang="en-US" sz="1600" dirty="0" smtClean="0"/>
            </a:br>
            <a:endParaRPr lang="en-US" sz="1600" dirty="0" smtClean="0"/>
          </a:p>
          <a:p>
            <a:r>
              <a:rPr lang="en-US" sz="1600" dirty="0"/>
              <a:t>	</a:t>
            </a:r>
            <a:r>
              <a:rPr lang="en-US" sz="1600" b="0" i="1" dirty="0" smtClean="0"/>
              <a:t>Acceleration = Closing Velocity * LOS Rotation Rate * NC </a:t>
            </a:r>
            <a:r>
              <a:rPr lang="en-US" sz="1600" i="1" dirty="0" smtClean="0">
                <a:solidFill>
                  <a:srgbClr val="FF0000"/>
                </a:solidFill>
              </a:rPr>
              <a:t>+ ( NC / 2 ) * a</a:t>
            </a:r>
            <a:r>
              <a:rPr lang="en-US" sz="1600" i="1" baseline="-25000" dirty="0" smtClean="0">
                <a:solidFill>
                  <a:srgbClr val="FF0000"/>
                </a:solidFill>
              </a:rPr>
              <a:t>t</a:t>
            </a:r>
          </a:p>
          <a:p>
            <a:endParaRPr lang="en-US" sz="1600" b="0" i="1" dirty="0" smtClean="0">
              <a:solidFill>
                <a:schemeClr val="tx1">
                  <a:lumMod val="50000"/>
                  <a:lumOff val="50000"/>
                </a:schemeClr>
              </a:solidFill>
            </a:endParaRPr>
          </a:p>
          <a:p>
            <a:pPr marL="342900" indent="-342900">
              <a:buFont typeface="Arial" pitchFamily="34" charset="0"/>
              <a:buChar char="•"/>
            </a:pPr>
            <a:r>
              <a:rPr lang="en-US" sz="1600" dirty="0" smtClean="0"/>
              <a:t>This is also known as Augmented Proportional Navigation (APN).</a:t>
            </a:r>
          </a:p>
          <a:p>
            <a:pPr marL="342900" indent="-342900">
              <a:buFont typeface="Arial" pitchFamily="34" charset="0"/>
              <a:buChar char="•"/>
            </a:pPr>
            <a:r>
              <a:rPr lang="en-US" sz="1600" dirty="0" smtClean="0"/>
              <a:t>Under APN, the missile violently wiggles to align itself on the LOS to target, immediately after launch.  Corrections in flight are minimal as it approaches closer to target.  The missile collides onto the target in a near straight line.</a:t>
            </a:r>
          </a:p>
          <a:p>
            <a:endParaRPr lang="en-US" sz="1600" dirty="0" smtClean="0"/>
          </a:p>
          <a:p>
            <a:endParaRPr lang="en-US" sz="1600" dirty="0" smtClean="0"/>
          </a:p>
        </p:txBody>
      </p:sp>
    </p:spTree>
    <p:extLst>
      <p:ext uri="{BB962C8B-B14F-4D97-AF65-F5344CB8AC3E}">
        <p14:creationId xmlns:p14="http://schemas.microsoft.com/office/powerpoint/2010/main" val="342551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638800"/>
            <a:ext cx="8763000" cy="914400"/>
          </a:xfrm>
        </p:spPr>
        <p:txBody>
          <a:bodyPr>
            <a:normAutofit/>
          </a:bodyPr>
          <a:lstStyle/>
          <a:p>
            <a:r>
              <a:rPr lang="en-US" sz="1200" b="0" i="1" dirty="0" smtClean="0"/>
              <a:t>A FIM-92 Stinger missile is seen tracking an aircraft target using Augmented Proportional Navigation (APN).  The missile and target appear to be on a collision course.  Missile flies nearly in straight line as it approaches the target.</a:t>
            </a: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02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IntroductioN</a:t>
            </a: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t>FLINT provides fairly realistic simulation of missiles and rocket projectiles in games, without requiring an extensive engine support.</a:t>
            </a:r>
          </a:p>
          <a:p>
            <a:pPr marL="342900" indent="-342900">
              <a:buFont typeface="Arial" pitchFamily="34" charset="0"/>
              <a:buChar char="•"/>
            </a:pPr>
            <a:r>
              <a:rPr lang="en-US" dirty="0" smtClean="0"/>
              <a:t>Written in python, it was written for World in Conflict (</a:t>
            </a:r>
            <a:r>
              <a:rPr lang="en-US" dirty="0" err="1" smtClean="0"/>
              <a:t>WiC</a:t>
            </a:r>
            <a:r>
              <a:rPr lang="en-US" dirty="0" smtClean="0"/>
              <a:t>).  Could potentially be ported to other games.</a:t>
            </a:r>
          </a:p>
          <a:p>
            <a:pPr marL="342900" indent="-342900">
              <a:buFont typeface="Arial" pitchFamily="34" charset="0"/>
              <a:buChar char="•"/>
            </a:pPr>
            <a:r>
              <a:rPr lang="en-US" dirty="0" err="1" smtClean="0"/>
              <a:t>WiC</a:t>
            </a:r>
            <a:r>
              <a:rPr lang="en-US" dirty="0" smtClean="0"/>
              <a:t> FLINT uses frame buffering with Lerp due to game engine limitations.  Engines providing dedicated projectile control layer (i.e. ARMA) would be more ideal. </a:t>
            </a:r>
          </a:p>
          <a:p>
            <a:pPr marL="342900" indent="-342900">
              <a:buFont typeface="Arial" pitchFamily="34" charset="0"/>
              <a:buChar char="•"/>
            </a:pPr>
            <a:r>
              <a:rPr lang="en-US" dirty="0" smtClean="0"/>
              <a:t>FLINT was originally created to provide a realistic replacement of </a:t>
            </a:r>
            <a:r>
              <a:rPr lang="en-US" dirty="0" err="1" smtClean="0"/>
              <a:t>HomingShooter</a:t>
            </a:r>
            <a:r>
              <a:rPr lang="en-US" dirty="0" smtClean="0"/>
              <a:t> for </a:t>
            </a:r>
            <a:r>
              <a:rPr lang="en-US" dirty="0" err="1" smtClean="0"/>
              <a:t>WiC</a:t>
            </a:r>
            <a:r>
              <a:rPr lang="en-US" dirty="0" smtClean="0"/>
              <a:t>.  Today, it does lot more.</a:t>
            </a:r>
          </a:p>
          <a:p>
            <a:pPr marL="342900" indent="-342900">
              <a:buFont typeface="Arial" pitchFamily="34" charset="0"/>
              <a:buChar char="•"/>
            </a:pPr>
            <a:endParaRPr lang="en-US" dirty="0"/>
          </a:p>
        </p:txBody>
      </p:sp>
    </p:spTree>
    <p:extLst>
      <p:ext uri="{BB962C8B-B14F-4D97-AF65-F5344CB8AC3E}">
        <p14:creationId xmlns:p14="http://schemas.microsoft.com/office/powerpoint/2010/main" val="125383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dirty="0" smtClean="0"/>
              <a:t>PREDICTIVE GUIDANCE</a:t>
            </a:r>
            <a:endParaRPr lang="en-US" sz="2700" dirty="0"/>
          </a:p>
        </p:txBody>
      </p:sp>
      <p:sp>
        <p:nvSpPr>
          <p:cNvPr id="3" name="Content Placeholder 2"/>
          <p:cNvSpPr>
            <a:spLocks noGrp="1"/>
          </p:cNvSpPr>
          <p:nvPr>
            <p:ph idx="1"/>
          </p:nvPr>
        </p:nvSpPr>
        <p:spPr>
          <a:xfrm>
            <a:off x="457200" y="1295400"/>
            <a:ext cx="8077200" cy="4953000"/>
          </a:xfrm>
        </p:spPr>
        <p:txBody>
          <a:bodyPr>
            <a:normAutofit fontScale="85000" lnSpcReduction="20000"/>
          </a:bodyPr>
          <a:lstStyle/>
          <a:p>
            <a:r>
              <a:rPr lang="en-US" sz="1600" dirty="0" smtClean="0"/>
              <a:t>Predictive Guidance (PG) can be argued as an advanced derivative of Proportional Navigation (PN), typically used by radar-guided missiles (i.e. AIM-120C, AGM-114L, MIM-104, PAC-3, </a:t>
            </a:r>
            <a:r>
              <a:rPr lang="en-US" sz="1600" dirty="0" err="1" smtClean="0"/>
              <a:t>etc</a:t>
            </a:r>
            <a:r>
              <a:rPr lang="en-US" sz="1600" dirty="0" smtClean="0"/>
              <a:t>).  </a:t>
            </a:r>
          </a:p>
          <a:p>
            <a:pPr lvl="1"/>
            <a:r>
              <a:rPr lang="en-US" sz="1600" dirty="0" smtClean="0"/>
              <a:t>Real world versions of these missiles use similar in concept, but much more advanced forms of PG, though actual details are classified.  </a:t>
            </a:r>
          </a:p>
          <a:p>
            <a:pPr lvl="1"/>
            <a:r>
              <a:rPr lang="en-US" sz="1600" dirty="0" smtClean="0"/>
              <a:t>In FLINT game world, we use a simpler elementary form of PG that is publicly known, but very effective for game presentation.</a:t>
            </a:r>
          </a:p>
          <a:p>
            <a:endParaRPr lang="en-US" sz="1600" dirty="0"/>
          </a:p>
          <a:p>
            <a:r>
              <a:rPr lang="en-US" sz="1600" dirty="0" smtClean="0"/>
              <a:t>Proportional Navigation (</a:t>
            </a:r>
            <a:r>
              <a:rPr lang="en-US" sz="1600" smtClean="0"/>
              <a:t>PN</a:t>
            </a:r>
            <a:r>
              <a:rPr lang="en-US" sz="1600" smtClean="0"/>
              <a:t>) </a:t>
            </a:r>
            <a:r>
              <a:rPr lang="en-US" sz="1600" dirty="0" smtClean="0"/>
              <a:t>works without knowing the range to target, nor any kinematics data.  Predictive Guidance augments PN by taking kinematics parameters and range into consideration. </a:t>
            </a:r>
          </a:p>
          <a:p>
            <a:endParaRPr lang="en-US" sz="1600" dirty="0"/>
          </a:p>
          <a:p>
            <a:r>
              <a:rPr lang="en-US" sz="1600" i="1" dirty="0" smtClean="0">
                <a:solidFill>
                  <a:srgbClr val="C00000"/>
                </a:solidFill>
              </a:rPr>
              <a:t>Zero Effort Miss (ZEM)</a:t>
            </a:r>
          </a:p>
          <a:p>
            <a:r>
              <a:rPr lang="en-US" sz="1600" dirty="0" smtClean="0"/>
              <a:t>In deriving homing guidance laws, it’s useful to know what the miss distance would be if the missile and the target did nothing but continue on their current courses.  This is called </a:t>
            </a:r>
            <a:r>
              <a:rPr lang="en-US" sz="1600" dirty="0" smtClean="0">
                <a:solidFill>
                  <a:schemeClr val="tx1">
                    <a:lumMod val="50000"/>
                    <a:lumOff val="50000"/>
                  </a:schemeClr>
                </a:solidFill>
              </a:rPr>
              <a:t>Zero Effort Miss</a:t>
            </a:r>
            <a:r>
              <a:rPr lang="en-US" sz="1600" dirty="0" smtClean="0"/>
              <a:t> or ZEM.  </a:t>
            </a:r>
          </a:p>
          <a:p>
            <a:r>
              <a:rPr lang="en-US" sz="1600" dirty="0" smtClean="0"/>
              <a:t>The logic behind ZEM is that if we know how far a missile will miss its target without effort, an acceleration command can be applied to reduce that miss.  A homing guidance law can then be deriving using ZEM by repeating the following process:</a:t>
            </a:r>
          </a:p>
          <a:p>
            <a:pPr marL="617220" lvl="1" indent="-342900">
              <a:buFont typeface="+mj-lt"/>
              <a:buAutoNum type="arabicPeriod"/>
            </a:pPr>
            <a:r>
              <a:rPr lang="en-US" sz="1600" dirty="0" smtClean="0"/>
              <a:t>Find ZEM</a:t>
            </a:r>
          </a:p>
          <a:p>
            <a:pPr marL="617220" lvl="1" indent="-342900">
              <a:buFont typeface="+mj-lt"/>
              <a:buAutoNum type="arabicPeriod"/>
            </a:pPr>
            <a:r>
              <a:rPr lang="en-US" sz="1600" dirty="0" smtClean="0"/>
              <a:t>Compute missile acceleration to reduce ZEM</a:t>
            </a:r>
          </a:p>
          <a:p>
            <a:pPr marL="617220" lvl="1" indent="-342900">
              <a:buFont typeface="+mj-lt"/>
              <a:buAutoNum type="arabicPeriod"/>
            </a:pPr>
            <a:r>
              <a:rPr lang="en-US" sz="1600" dirty="0" smtClean="0"/>
              <a:t>Repeat until ZEM becomes zero.</a:t>
            </a:r>
          </a:p>
        </p:txBody>
      </p:sp>
    </p:spTree>
    <p:extLst>
      <p:ext uri="{BB962C8B-B14F-4D97-AF65-F5344CB8AC3E}">
        <p14:creationId xmlns:p14="http://schemas.microsoft.com/office/powerpoint/2010/main" val="245287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dirty="0" smtClean="0"/>
              <a:t>PREDICTIVE GUIDANCE </a:t>
            </a:r>
            <a:r>
              <a:rPr lang="en-US" sz="2700" dirty="0" smtClean="0"/>
              <a:t>(..continued)</a:t>
            </a:r>
            <a:endParaRPr lang="en-US" sz="2700" dirty="0"/>
          </a:p>
        </p:txBody>
      </p:sp>
      <p:sp>
        <p:nvSpPr>
          <p:cNvPr id="3" name="Content Placeholder 2"/>
          <p:cNvSpPr>
            <a:spLocks noGrp="1"/>
          </p:cNvSpPr>
          <p:nvPr>
            <p:ph idx="1"/>
          </p:nvPr>
        </p:nvSpPr>
        <p:spPr>
          <a:xfrm>
            <a:off x="457200" y="1371600"/>
            <a:ext cx="8077200" cy="4876800"/>
          </a:xfrm>
        </p:spPr>
        <p:txBody>
          <a:bodyPr>
            <a:normAutofit/>
          </a:bodyPr>
          <a:lstStyle/>
          <a:p>
            <a:r>
              <a:rPr lang="en-US" sz="1600" i="1" dirty="0" smtClean="0">
                <a:solidFill>
                  <a:srgbClr val="C00000"/>
                </a:solidFill>
              </a:rPr>
              <a:t>Zero Effort Miss (ZEM) and LOS Rotation Rate</a:t>
            </a:r>
          </a:p>
          <a:p>
            <a:r>
              <a:rPr lang="en-US" sz="1600" dirty="0" smtClean="0"/>
              <a:t>ZEM is closely related to the LOS Rotation Rate (</a:t>
            </a:r>
            <a:r>
              <a:rPr lang="en-US" sz="1600" dirty="0" err="1" smtClean="0"/>
              <a:t>LOS</a:t>
            </a:r>
            <a:r>
              <a:rPr lang="en-US" sz="1600" baseline="-25000" dirty="0" err="1" smtClean="0"/>
              <a:t>r</a:t>
            </a:r>
            <a:r>
              <a:rPr lang="en-US" sz="1600" dirty="0" smtClean="0"/>
              <a:t>), which we used earlier for Proportional Navigation guidance.</a:t>
            </a:r>
          </a:p>
          <a:p>
            <a:endParaRPr lang="en-US" sz="1600" dirty="0" smtClean="0"/>
          </a:p>
          <a:p>
            <a:r>
              <a:rPr lang="en-US" sz="1600" dirty="0" smtClean="0"/>
              <a:t>ZEM’s relationship to LOS rate (</a:t>
            </a:r>
            <a:r>
              <a:rPr lang="en-US" sz="1600" dirty="0" err="1"/>
              <a:t>LOS</a:t>
            </a:r>
            <a:r>
              <a:rPr lang="en-US" sz="1600" baseline="-25000" dirty="0" err="1"/>
              <a:t>r</a:t>
            </a:r>
            <a:r>
              <a:rPr lang="en-US" sz="1600" dirty="0" smtClean="0"/>
              <a:t>) can be presented as follows:</a:t>
            </a:r>
          </a:p>
          <a:p>
            <a:pPr marL="274320" lvl="1" indent="0">
              <a:buNone/>
            </a:pPr>
            <a:r>
              <a:rPr lang="en-US" sz="1600" b="0" i="1" dirty="0" err="1" smtClean="0"/>
              <a:t>LOS</a:t>
            </a:r>
            <a:r>
              <a:rPr lang="en-US" sz="1600" b="0" i="1" baseline="-25000" dirty="0" err="1" smtClean="0"/>
              <a:t>r</a:t>
            </a:r>
            <a:r>
              <a:rPr lang="en-US" sz="1600" b="0" i="1" baseline="-25000" dirty="0" smtClean="0"/>
              <a:t>  </a:t>
            </a:r>
            <a:r>
              <a:rPr lang="en-US" sz="1600" b="0" i="1" dirty="0" smtClean="0"/>
              <a:t>= ZEM / ( LOS * </a:t>
            </a:r>
            <a:r>
              <a:rPr lang="en-US" sz="1600" b="0" i="1" dirty="0"/>
              <a:t>T</a:t>
            </a:r>
            <a:r>
              <a:rPr lang="en-US" sz="1600" b="0" i="1" baseline="-25000" dirty="0"/>
              <a:t>go</a:t>
            </a:r>
            <a:r>
              <a:rPr lang="en-US" sz="1600" b="0" i="1" baseline="30000" dirty="0"/>
              <a:t>2</a:t>
            </a:r>
            <a:r>
              <a:rPr lang="en-US" sz="1600" b="0" i="1" dirty="0" smtClean="0"/>
              <a:t> )</a:t>
            </a:r>
          </a:p>
          <a:p>
            <a:pPr marL="274320" lvl="1" indent="0">
              <a:buNone/>
            </a:pPr>
            <a:endParaRPr lang="en-US" sz="1600" b="0" i="1" dirty="0" smtClean="0"/>
          </a:p>
          <a:p>
            <a:r>
              <a:rPr lang="en-US" sz="1600" dirty="0" smtClean="0"/>
              <a:t>Alternatively,</a:t>
            </a:r>
            <a:endParaRPr lang="en-US" sz="1600" b="1" dirty="0" smtClean="0"/>
          </a:p>
          <a:p>
            <a:pPr marL="274320" lvl="1" indent="0">
              <a:buNone/>
            </a:pPr>
            <a:r>
              <a:rPr lang="en-US" sz="1600" b="0" i="1" dirty="0" smtClean="0"/>
              <a:t>ZEM = LOS * T</a:t>
            </a:r>
            <a:r>
              <a:rPr lang="en-US" sz="1600" b="0" i="1" baseline="-25000" dirty="0" smtClean="0"/>
              <a:t>go</a:t>
            </a:r>
            <a:r>
              <a:rPr lang="en-US" sz="1600" b="0" i="1" baseline="30000" dirty="0" smtClean="0"/>
              <a:t>2</a:t>
            </a:r>
            <a:r>
              <a:rPr lang="en-US" sz="1600" b="0" i="1" dirty="0" smtClean="0"/>
              <a:t> * </a:t>
            </a:r>
            <a:r>
              <a:rPr lang="en-US" sz="1600" b="0" i="1" dirty="0" err="1"/>
              <a:t>LOS</a:t>
            </a:r>
            <a:r>
              <a:rPr lang="en-US" sz="1600" b="0" i="1" baseline="-25000" dirty="0" err="1"/>
              <a:t>r</a:t>
            </a:r>
            <a:endParaRPr lang="en-US" sz="1600" b="0" i="1" dirty="0" smtClean="0"/>
          </a:p>
          <a:p>
            <a:endParaRPr lang="en-US" sz="1600" dirty="0"/>
          </a:p>
          <a:p>
            <a:pPr lvl="1"/>
            <a:r>
              <a:rPr lang="en-US" sz="1600" dirty="0" smtClean="0"/>
              <a:t>LOS Rotation Rate is easy to derive, as missile seeker itself can measure the change in angular rate of sightline (as all PN-guided missiles do). </a:t>
            </a:r>
          </a:p>
          <a:p>
            <a:pPr lvl="1"/>
            <a:endParaRPr lang="en-US" sz="1600" dirty="0" smtClean="0"/>
          </a:p>
          <a:p>
            <a:pPr lvl="1"/>
            <a:r>
              <a:rPr lang="en-US" sz="1600" dirty="0" err="1" smtClean="0"/>
              <a:t>T</a:t>
            </a:r>
            <a:r>
              <a:rPr lang="en-US" sz="1600" baseline="-25000" dirty="0" err="1" smtClean="0"/>
              <a:t>go</a:t>
            </a:r>
            <a:r>
              <a:rPr lang="en-US" sz="1600" dirty="0" smtClean="0"/>
              <a:t> represents </a:t>
            </a:r>
            <a:r>
              <a:rPr lang="en-US" sz="1600" b="1" dirty="0" smtClean="0"/>
              <a:t>Time to Go </a:t>
            </a:r>
            <a:r>
              <a:rPr lang="en-US" sz="1600" dirty="0" smtClean="0"/>
              <a:t>(estimated time to intercept), which can be calculated from the missile’s radar range to target and its velocity measured by IMU.</a:t>
            </a:r>
            <a:endParaRPr lang="en-US" sz="1600" dirty="0"/>
          </a:p>
        </p:txBody>
      </p:sp>
    </p:spTree>
    <p:extLst>
      <p:ext uri="{BB962C8B-B14F-4D97-AF65-F5344CB8AC3E}">
        <p14:creationId xmlns:p14="http://schemas.microsoft.com/office/powerpoint/2010/main" val="821312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dirty="0" smtClean="0"/>
              <a:t>PREDICTIVE GUIDANCE </a:t>
            </a:r>
            <a:r>
              <a:rPr lang="en-US" sz="2700" dirty="0" smtClean="0"/>
              <a:t>(..continued)</a:t>
            </a:r>
            <a:endParaRPr lang="en-US" sz="2700" dirty="0"/>
          </a:p>
        </p:txBody>
      </p:sp>
      <p:sp>
        <p:nvSpPr>
          <p:cNvPr id="3" name="Content Placeholder 2"/>
          <p:cNvSpPr>
            <a:spLocks noGrp="1"/>
          </p:cNvSpPr>
          <p:nvPr>
            <p:ph idx="1"/>
          </p:nvPr>
        </p:nvSpPr>
        <p:spPr>
          <a:xfrm>
            <a:off x="457200" y="1371600"/>
            <a:ext cx="8077200" cy="5181600"/>
          </a:xfrm>
        </p:spPr>
        <p:txBody>
          <a:bodyPr>
            <a:normAutofit fontScale="92500" lnSpcReduction="10000"/>
          </a:bodyPr>
          <a:lstStyle/>
          <a:p>
            <a:r>
              <a:rPr lang="en-US" sz="1600" dirty="0" smtClean="0"/>
              <a:t>Knowing the ZEM and Time to Go, which accounts for missile’s range to the target, the acceleration command should be proportional to the Zero Effort Miss  and inversely proportional to the square of Time to Go until intercept as:</a:t>
            </a:r>
          </a:p>
          <a:p>
            <a:endParaRPr lang="en-US" sz="1600" dirty="0" smtClean="0"/>
          </a:p>
          <a:p>
            <a:pPr marL="274320" lvl="1" indent="0">
              <a:buNone/>
            </a:pPr>
            <a:r>
              <a:rPr lang="en-US" sz="1600" b="0" i="1" dirty="0" smtClean="0"/>
              <a:t>Acceleration = NC * ZEM / </a:t>
            </a:r>
            <a:r>
              <a:rPr lang="en-US" sz="1600" i="1" dirty="0"/>
              <a:t>T</a:t>
            </a:r>
            <a:r>
              <a:rPr lang="en-US" sz="1600" i="1" baseline="-25000" dirty="0"/>
              <a:t>go</a:t>
            </a:r>
            <a:r>
              <a:rPr lang="en-US" sz="1600" i="1" baseline="30000" dirty="0"/>
              <a:t>2</a:t>
            </a:r>
            <a:r>
              <a:rPr lang="en-US" sz="1600" i="1" dirty="0"/>
              <a:t> </a:t>
            </a:r>
            <a:r>
              <a:rPr lang="en-US" sz="1600" i="1" dirty="0" smtClean="0"/>
              <a:t> + </a:t>
            </a:r>
            <a:r>
              <a:rPr lang="en-US" sz="1600" i="1" dirty="0"/>
              <a:t>( NC / 2 ) * a</a:t>
            </a:r>
            <a:r>
              <a:rPr lang="en-US" sz="1600" i="1" baseline="-25000" dirty="0"/>
              <a:t>t</a:t>
            </a:r>
          </a:p>
          <a:p>
            <a:pPr marL="274320" lvl="1" indent="0">
              <a:buNone/>
            </a:pPr>
            <a:endParaRPr lang="en-US" sz="1600" b="0" i="1" dirty="0" smtClean="0"/>
          </a:p>
          <a:p>
            <a:pPr marL="742950" lvl="1" indent="-285750"/>
            <a:r>
              <a:rPr lang="en-US" sz="1600" dirty="0" smtClean="0"/>
              <a:t>Predictive Guidance (PG) produces one of the most efficient collision-lead intercept trajectory, by combining the concept of Proportional Navigation (PN) and LOS rotation rate, with engagement geometry and kinematics data (Time to Go).</a:t>
            </a:r>
          </a:p>
          <a:p>
            <a:pPr marL="742950" lvl="1" indent="-285750"/>
            <a:endParaRPr lang="en-US" sz="1600" dirty="0" smtClean="0"/>
          </a:p>
          <a:p>
            <a:pPr marL="742950" lvl="1" indent="-285750"/>
            <a:r>
              <a:rPr lang="en-US" sz="1600" dirty="0" smtClean="0"/>
              <a:t>Time to Go estimation can be augmented with various forms as seen fit, using range to target and kinematics parameters.</a:t>
            </a:r>
          </a:p>
          <a:p>
            <a:pPr marL="742950" lvl="1" indent="-285750"/>
            <a:endParaRPr lang="en-US" sz="1600" dirty="0" smtClean="0"/>
          </a:p>
          <a:p>
            <a:pPr marL="742950" lvl="1" indent="-285750"/>
            <a:r>
              <a:rPr lang="en-US" sz="1600" dirty="0" smtClean="0"/>
              <a:t>Missiles using PG produce a straight-line intercept flight path, where the target appears to be being smacked by a meteor.</a:t>
            </a:r>
          </a:p>
          <a:p>
            <a:pPr marL="742950" lvl="1" indent="-285750"/>
            <a:endParaRPr lang="en-US" sz="1600" dirty="0" smtClean="0"/>
          </a:p>
          <a:p>
            <a:r>
              <a:rPr lang="en-US" sz="1600" dirty="0" smtClean="0"/>
              <a:t>FLINT missiles employing Predictive Guidance in game:</a:t>
            </a:r>
          </a:p>
          <a:p>
            <a:pPr marL="742950" lvl="1" indent="-285750"/>
            <a:r>
              <a:rPr lang="en-US" sz="1600" dirty="0" smtClean="0"/>
              <a:t>AIM-120C-7 (AMRAAM)</a:t>
            </a:r>
          </a:p>
          <a:p>
            <a:pPr marL="742950" lvl="1" indent="-285750"/>
            <a:r>
              <a:rPr lang="en-US" sz="1600" dirty="0" smtClean="0"/>
              <a:t>AGM-114L-3 (Longbow Hellfire)</a:t>
            </a:r>
          </a:p>
          <a:p>
            <a:pPr marL="742950" lvl="1" indent="-285750"/>
            <a:r>
              <a:rPr lang="en-US" sz="1600" dirty="0" smtClean="0"/>
              <a:t>Numerous advanced radar guided SAMs such as SA-15, MIM-104 (soon), etc.</a:t>
            </a:r>
          </a:p>
          <a:p>
            <a:endParaRPr lang="en-US" sz="1600" dirty="0"/>
          </a:p>
        </p:txBody>
      </p:sp>
    </p:spTree>
    <p:extLst>
      <p:ext uri="{BB962C8B-B14F-4D97-AF65-F5344CB8AC3E}">
        <p14:creationId xmlns:p14="http://schemas.microsoft.com/office/powerpoint/2010/main" val="917368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0"/>
            <a:ext cx="8763000" cy="914400"/>
          </a:xfrm>
        </p:spPr>
        <p:txBody>
          <a:bodyPr>
            <a:normAutofit/>
          </a:bodyPr>
          <a:lstStyle/>
          <a:p>
            <a:r>
              <a:rPr lang="en-US" sz="1200" b="0" i="1" dirty="0" smtClean="0"/>
              <a:t>An AIM-120C missile in game is about to home true to its target using Predictive Guidance (PG).  PG interception resembles the look of a triangle being completed, with missile impacting like a meteor coming at a straight line.</a:t>
            </a:r>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812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dirty="0" smtClean="0"/>
              <a:t>BANG </a:t>
            </a:r>
            <a:r>
              <a:rPr lang="en-US" dirty="0" err="1" smtClean="0"/>
              <a:t>BANG</a:t>
            </a:r>
            <a:r>
              <a:rPr lang="en-US" dirty="0" smtClean="0"/>
              <a:t> GUIDANCE</a:t>
            </a:r>
            <a:endParaRPr lang="en-US" sz="2700" dirty="0"/>
          </a:p>
        </p:txBody>
      </p:sp>
      <p:sp>
        <p:nvSpPr>
          <p:cNvPr id="3" name="Content Placeholder 2"/>
          <p:cNvSpPr>
            <a:spLocks noGrp="1"/>
          </p:cNvSpPr>
          <p:nvPr>
            <p:ph idx="1"/>
          </p:nvPr>
        </p:nvSpPr>
        <p:spPr>
          <a:xfrm>
            <a:off x="457200" y="1371600"/>
            <a:ext cx="8077200" cy="5334000"/>
          </a:xfrm>
        </p:spPr>
        <p:txBody>
          <a:bodyPr>
            <a:normAutofit fontScale="92500" lnSpcReduction="10000"/>
          </a:bodyPr>
          <a:lstStyle/>
          <a:p>
            <a:r>
              <a:rPr lang="en-US" sz="1600" dirty="0" smtClean="0"/>
              <a:t>The concept of Bang </a:t>
            </a:r>
            <a:r>
              <a:rPr lang="en-US" sz="1600" dirty="0" err="1" smtClean="0"/>
              <a:t>Bang</a:t>
            </a:r>
            <a:r>
              <a:rPr lang="en-US" sz="1600" dirty="0" smtClean="0"/>
              <a:t> is binary (0 and 1), “black and white” or “all or nothing” guidance, where maximum possible acceleration is applied (“banging”) to the direction of the LOS rotation rate.  </a:t>
            </a:r>
          </a:p>
          <a:p>
            <a:pPr lvl="1"/>
            <a:r>
              <a:rPr lang="en-US" sz="1600" dirty="0" smtClean="0"/>
              <a:t>FLINT missiles with side thrusters (ACM) or thrust-vectoring control (TVC) such as   PAC-3 and AIM-9X combine bang </a:t>
            </a:r>
            <a:r>
              <a:rPr lang="en-US" sz="1600" dirty="0" err="1" smtClean="0"/>
              <a:t>bang</a:t>
            </a:r>
            <a:r>
              <a:rPr lang="en-US" sz="1600" dirty="0" smtClean="0"/>
              <a:t> with other forms of guidance.  Bang </a:t>
            </a:r>
            <a:r>
              <a:rPr lang="en-US" sz="1600" dirty="0" err="1" smtClean="0"/>
              <a:t>bang</a:t>
            </a:r>
            <a:r>
              <a:rPr lang="en-US" sz="1600" dirty="0" smtClean="0"/>
              <a:t> is used to quickly align the missile on a desired intercept route, then guidance is taken over by PG or PN.</a:t>
            </a:r>
          </a:p>
          <a:p>
            <a:pPr lvl="1"/>
            <a:r>
              <a:rPr lang="en-US" sz="1600" dirty="0" smtClean="0"/>
              <a:t>Some Laser Guided Bombs (i.e. GBU-12) used Bang </a:t>
            </a:r>
            <a:r>
              <a:rPr lang="en-US" sz="1600" dirty="0" err="1" smtClean="0"/>
              <a:t>Bang</a:t>
            </a:r>
            <a:r>
              <a:rPr lang="en-US" sz="1600" dirty="0" smtClean="0"/>
              <a:t> guidance, where bomb’s fins deflected fully rather than proportionally.  This often resulted in over-corrections where the bomb keeps on deflecting back and forth to keep itself on the laser spot.</a:t>
            </a:r>
          </a:p>
          <a:p>
            <a:pPr lvl="1"/>
            <a:r>
              <a:rPr lang="en-US" sz="1600" dirty="0" smtClean="0"/>
              <a:t>Modern smart bombs (i.e. EGBU) use PN instead.</a:t>
            </a:r>
          </a:p>
          <a:p>
            <a:endParaRPr lang="en-US" sz="1600" dirty="0" smtClean="0"/>
          </a:p>
          <a:p>
            <a:r>
              <a:rPr lang="en-US" sz="1600" dirty="0" smtClean="0"/>
              <a:t>Bang </a:t>
            </a:r>
            <a:r>
              <a:rPr lang="en-US" sz="1600" dirty="0" err="1" smtClean="0"/>
              <a:t>Bang</a:t>
            </a:r>
            <a:r>
              <a:rPr lang="en-US" sz="1600" dirty="0" smtClean="0"/>
              <a:t> is expressed as:</a:t>
            </a:r>
          </a:p>
          <a:p>
            <a:pPr marL="274320" lvl="1" indent="0">
              <a:buNone/>
            </a:pPr>
            <a:r>
              <a:rPr lang="en-US" sz="1600" b="0" i="1" dirty="0" smtClean="0"/>
              <a:t>Acceleration = a</a:t>
            </a:r>
            <a:r>
              <a:rPr lang="en-US" sz="1600" b="0" i="1" baseline="-25000" dirty="0" smtClean="0"/>
              <a:t>m</a:t>
            </a:r>
            <a:r>
              <a:rPr lang="en-US" sz="1600" b="0" i="1" dirty="0" smtClean="0"/>
              <a:t> * </a:t>
            </a:r>
            <a:r>
              <a:rPr lang="en-US" sz="1600" b="0" i="1" dirty="0" err="1" smtClean="0"/>
              <a:t>sgn</a:t>
            </a:r>
            <a:r>
              <a:rPr lang="en-US" sz="1600" b="0" i="1" dirty="0" smtClean="0"/>
              <a:t>( LOS * LOS Rotation Rate )</a:t>
            </a:r>
            <a:endParaRPr lang="en-US" sz="1600" i="1" baseline="-25000" dirty="0"/>
          </a:p>
          <a:p>
            <a:pPr marL="274320" lvl="1" indent="0">
              <a:buNone/>
            </a:pPr>
            <a:r>
              <a:rPr lang="en-US" sz="1600" dirty="0">
                <a:solidFill>
                  <a:schemeClr val="tx1">
                    <a:lumMod val="50000"/>
                    <a:lumOff val="50000"/>
                  </a:schemeClr>
                </a:solidFill>
              </a:rPr>
              <a:t>a</a:t>
            </a:r>
            <a:r>
              <a:rPr lang="en-US" sz="1600" baseline="-25000" dirty="0">
                <a:solidFill>
                  <a:schemeClr val="tx1">
                    <a:lumMod val="50000"/>
                    <a:lumOff val="50000"/>
                  </a:schemeClr>
                </a:solidFill>
              </a:rPr>
              <a:t>m</a:t>
            </a:r>
            <a:r>
              <a:rPr lang="en-US" sz="1600" b="0" dirty="0" smtClean="0">
                <a:solidFill>
                  <a:schemeClr val="tx1">
                    <a:lumMod val="50000"/>
                    <a:lumOff val="50000"/>
                  </a:schemeClr>
                </a:solidFill>
              </a:rPr>
              <a:t> = Maximum applicable lateral acceleration of the missile</a:t>
            </a:r>
          </a:p>
          <a:p>
            <a:pPr marL="274320" lvl="1" indent="0">
              <a:buNone/>
            </a:pPr>
            <a:endParaRPr lang="en-US" sz="1600" dirty="0" smtClean="0"/>
          </a:p>
          <a:p>
            <a:r>
              <a:rPr lang="en-US" sz="1600" dirty="0" smtClean="0"/>
              <a:t>Bang </a:t>
            </a:r>
            <a:r>
              <a:rPr lang="en-US" sz="1600" dirty="0" err="1" smtClean="0"/>
              <a:t>bang</a:t>
            </a:r>
            <a:r>
              <a:rPr lang="en-US" sz="1600" dirty="0" smtClean="0"/>
              <a:t> is great at quickly aligning the missile to a desired intercept vector, but it also amplifies the noise in LOS rate, making it undesirable for sustained mode of guidance.  It can result in constant over-corrections, wasting rocket energy early on in the flight.</a:t>
            </a:r>
          </a:p>
          <a:p>
            <a:endParaRPr lang="en-US" sz="1600" dirty="0"/>
          </a:p>
        </p:txBody>
      </p:sp>
    </p:spTree>
    <p:extLst>
      <p:ext uri="{BB962C8B-B14F-4D97-AF65-F5344CB8AC3E}">
        <p14:creationId xmlns:p14="http://schemas.microsoft.com/office/powerpoint/2010/main" val="138802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066482"/>
          </a:xfrm>
        </p:spPr>
        <p:txBody>
          <a:bodyPr>
            <a:normAutofit/>
          </a:bodyPr>
          <a:lstStyle/>
          <a:p>
            <a:r>
              <a:rPr lang="en-US" sz="3000" dirty="0" smtClean="0"/>
              <a:t>COMMAND TO LINE-OF-SIGHT (CLOS) GUIDANCE</a:t>
            </a:r>
            <a:endParaRPr lang="en-US" sz="3000" dirty="0"/>
          </a:p>
        </p:txBody>
      </p:sp>
      <p:sp>
        <p:nvSpPr>
          <p:cNvPr id="3" name="Content Placeholder 2"/>
          <p:cNvSpPr>
            <a:spLocks noGrp="1"/>
          </p:cNvSpPr>
          <p:nvPr>
            <p:ph idx="1"/>
          </p:nvPr>
        </p:nvSpPr>
        <p:spPr>
          <a:xfrm>
            <a:off x="457200" y="1371600"/>
            <a:ext cx="8077200" cy="5334000"/>
          </a:xfrm>
        </p:spPr>
        <p:txBody>
          <a:bodyPr>
            <a:normAutofit fontScale="92500" lnSpcReduction="10000"/>
          </a:bodyPr>
          <a:lstStyle/>
          <a:p>
            <a:r>
              <a:rPr lang="en-US" sz="1600" dirty="0" smtClean="0"/>
              <a:t>Command to LOS (CLOS) guidance keeps the missile in the LOS between the launch point and the target.  It is a form of Command Guidance and is widely used by 1950’s first generation US SAMs, present day Russian short-range radar-guided SAMs and anti-tank guided missiles (ATGMs).</a:t>
            </a:r>
          </a:p>
          <a:p>
            <a:pPr lvl="1"/>
            <a:r>
              <a:rPr lang="en-US" sz="1600" dirty="0" smtClean="0"/>
              <a:t>A commonly used form of CLOS is called SACLOS (Semi-Automatic Command to Light of Sight), which is more typically used on anti-tank guided missiles (ATGMs) and visual range SAMs.</a:t>
            </a:r>
          </a:p>
          <a:p>
            <a:pPr lvl="1"/>
            <a:r>
              <a:rPr lang="en-US" sz="1600" dirty="0" smtClean="0"/>
              <a:t>CLOS is effectively Beam-rider Guidance in concept, except for the method of implementation.</a:t>
            </a:r>
          </a:p>
          <a:p>
            <a:pPr lvl="1"/>
            <a:endParaRPr lang="en-US" sz="1600" dirty="0" smtClean="0"/>
          </a:p>
          <a:p>
            <a:r>
              <a:rPr lang="en-US" sz="1600" dirty="0" smtClean="0"/>
              <a:t>The distance between the missile and the LOS from the launcher (beam) is known as </a:t>
            </a:r>
            <a:r>
              <a:rPr lang="en-US" sz="1600" dirty="0" smtClean="0">
                <a:solidFill>
                  <a:schemeClr val="tx1">
                    <a:lumMod val="50000"/>
                    <a:lumOff val="50000"/>
                  </a:schemeClr>
                </a:solidFill>
              </a:rPr>
              <a:t>Cross Range Error (CRE)</a:t>
            </a:r>
            <a:r>
              <a:rPr lang="en-US" sz="1600" dirty="0" smtClean="0"/>
              <a:t>.  The Guidance Command Unit (GCU) at the launcher will compute and provide necessary acceleration command to bring the CRE to zero:</a:t>
            </a:r>
          </a:p>
          <a:p>
            <a:endParaRPr lang="en-US" sz="1600" dirty="0" smtClean="0"/>
          </a:p>
          <a:p>
            <a:pPr marL="274320" lvl="1" indent="0">
              <a:buNone/>
            </a:pPr>
            <a:r>
              <a:rPr lang="en-US" sz="1600" i="1" dirty="0" smtClean="0"/>
              <a:t>Acceleration = K.CRE + a</a:t>
            </a:r>
            <a:r>
              <a:rPr lang="en-US" sz="1600" i="1" baseline="-25000" dirty="0" smtClean="0"/>
              <a:t>mp</a:t>
            </a:r>
          </a:p>
          <a:p>
            <a:pPr marL="274320" lvl="1" indent="0">
              <a:buNone/>
            </a:pPr>
            <a:r>
              <a:rPr lang="en-US" sz="1400" dirty="0" smtClean="0">
                <a:solidFill>
                  <a:schemeClr val="tx1">
                    <a:lumMod val="50000"/>
                    <a:lumOff val="50000"/>
                  </a:schemeClr>
                </a:solidFill>
              </a:rPr>
              <a:t>K = Guidance Gain</a:t>
            </a:r>
          </a:p>
          <a:p>
            <a:pPr marL="274320" lvl="1" indent="0">
              <a:buNone/>
            </a:pPr>
            <a:r>
              <a:rPr lang="en-US" sz="1400" dirty="0" smtClean="0">
                <a:solidFill>
                  <a:schemeClr val="tx1">
                    <a:lumMod val="50000"/>
                    <a:lumOff val="50000"/>
                  </a:schemeClr>
                </a:solidFill>
              </a:rPr>
              <a:t>a</a:t>
            </a:r>
            <a:r>
              <a:rPr lang="en-US" sz="1400" baseline="-25000" dirty="0" smtClean="0">
                <a:solidFill>
                  <a:schemeClr val="tx1">
                    <a:lumMod val="50000"/>
                    <a:lumOff val="50000"/>
                  </a:schemeClr>
                </a:solidFill>
              </a:rPr>
              <a:t>mp</a:t>
            </a:r>
            <a:r>
              <a:rPr lang="en-US" sz="1400" dirty="0" smtClean="0">
                <a:solidFill>
                  <a:schemeClr val="tx1">
                    <a:lumMod val="50000"/>
                    <a:lumOff val="50000"/>
                  </a:schemeClr>
                </a:solidFill>
              </a:rPr>
              <a:t> = Beam motion (launcher LOS acceleration) term	</a:t>
            </a:r>
          </a:p>
          <a:p>
            <a:endParaRPr lang="en-US" sz="1600" baseline="-25000" dirty="0" smtClean="0"/>
          </a:p>
          <a:p>
            <a:r>
              <a:rPr lang="en-US" sz="1600" dirty="0" smtClean="0"/>
              <a:t>The amount of error in CRE at the point of intercept is dependent on the range from launch point.  Longer the distance, more error is introduced to CRE.  This inherently limits the CLOS to short-range uses.</a:t>
            </a:r>
          </a:p>
          <a:p>
            <a:endParaRPr lang="en-US" sz="1600" dirty="0" smtClean="0"/>
          </a:p>
          <a:p>
            <a:endParaRPr lang="en-US" sz="1600" dirty="0" smtClean="0"/>
          </a:p>
        </p:txBody>
      </p:sp>
    </p:spTree>
    <p:extLst>
      <p:ext uri="{BB962C8B-B14F-4D97-AF65-F5344CB8AC3E}">
        <p14:creationId xmlns:p14="http://schemas.microsoft.com/office/powerpoint/2010/main" val="3579731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5791200"/>
            <a:ext cx="7924800" cy="914400"/>
          </a:xfrm>
        </p:spPr>
        <p:txBody>
          <a:bodyPr>
            <a:normAutofit/>
          </a:bodyPr>
          <a:lstStyle/>
          <a:p>
            <a:r>
              <a:rPr lang="en-US" sz="1200" b="0" i="1" dirty="0" smtClean="0"/>
              <a:t>An SA-22 Greyhound (57E6-E </a:t>
            </a:r>
            <a:r>
              <a:rPr lang="en-US" sz="1200" b="0" i="1" dirty="0" err="1" smtClean="0"/>
              <a:t>Pantsir</a:t>
            </a:r>
            <a:r>
              <a:rPr lang="en-US" sz="1200" b="0" i="1" dirty="0" smtClean="0"/>
              <a:t> S1) missile is seen streaking across the sky and homing to its target using </a:t>
            </a:r>
            <a:br>
              <a:rPr lang="en-US" sz="1200" b="0" i="1" dirty="0" smtClean="0"/>
            </a:br>
            <a:r>
              <a:rPr lang="en-US" sz="1200" b="0" i="1" dirty="0" smtClean="0"/>
              <a:t>Command to Line-of-Sight (CLOS) guidance from the launch vehicle.</a:t>
            </a:r>
          </a:p>
        </p:txBody>
      </p:sp>
    </p:spTree>
    <p:extLst>
      <p:ext uri="{BB962C8B-B14F-4D97-AF65-F5344CB8AC3E}">
        <p14:creationId xmlns:p14="http://schemas.microsoft.com/office/powerpoint/2010/main" val="2565116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89916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718"/>
            <a:ext cx="7924800" cy="837882"/>
          </a:xfrm>
        </p:spPr>
        <p:txBody>
          <a:bodyPr>
            <a:normAutofit/>
          </a:bodyPr>
          <a:lstStyle/>
          <a:p>
            <a:r>
              <a:rPr lang="en-US" sz="3000" dirty="0" smtClean="0"/>
              <a:t>END OF PRESENTATION</a:t>
            </a:r>
            <a:endParaRPr lang="en-US" sz="3000" dirty="0"/>
          </a:p>
        </p:txBody>
      </p:sp>
      <p:sp>
        <p:nvSpPr>
          <p:cNvPr id="3" name="Content Placeholder 2"/>
          <p:cNvSpPr>
            <a:spLocks noGrp="1"/>
          </p:cNvSpPr>
          <p:nvPr>
            <p:ph idx="1"/>
          </p:nvPr>
        </p:nvSpPr>
        <p:spPr>
          <a:xfrm>
            <a:off x="457200" y="6172200"/>
            <a:ext cx="8077200" cy="533400"/>
          </a:xfrm>
        </p:spPr>
        <p:txBody>
          <a:bodyPr>
            <a:normAutofit lnSpcReduction="10000"/>
          </a:bodyPr>
          <a:lstStyle/>
          <a:p>
            <a:r>
              <a:rPr lang="en-US" sz="1600" dirty="0" smtClean="0">
                <a:solidFill>
                  <a:schemeClr val="bg1"/>
                </a:solidFill>
              </a:rPr>
              <a:t>Visit us at </a:t>
            </a:r>
            <a:r>
              <a:rPr lang="en-US" sz="1600" dirty="0" err="1" smtClean="0">
                <a:solidFill>
                  <a:schemeClr val="bg1"/>
                </a:solidFill>
              </a:rPr>
              <a:t>ModDB</a:t>
            </a:r>
            <a:r>
              <a:rPr lang="en-US" sz="1600" dirty="0" smtClean="0">
                <a:solidFill>
                  <a:schemeClr val="bg1"/>
                </a:solidFill>
              </a:rPr>
              <a:t>:</a:t>
            </a:r>
            <a:br>
              <a:rPr lang="en-US" sz="1600" dirty="0" smtClean="0">
                <a:solidFill>
                  <a:schemeClr val="bg1"/>
                </a:solidFill>
              </a:rPr>
            </a:br>
            <a:r>
              <a:rPr lang="en-US" sz="1600" dirty="0" smtClean="0">
                <a:solidFill>
                  <a:schemeClr val="bg1"/>
                </a:solidFill>
              </a:rPr>
              <a:t>www.wicmwmod.com</a:t>
            </a:r>
          </a:p>
        </p:txBody>
      </p:sp>
    </p:spTree>
    <p:extLst>
      <p:ext uri="{BB962C8B-B14F-4D97-AF65-F5344CB8AC3E}">
        <p14:creationId xmlns:p14="http://schemas.microsoft.com/office/powerpoint/2010/main" val="270713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ROCKET SIMULATOR</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FLINT provides primitive simulation of forces acting upon rocket, taking account for basic aerodynamics and constants including drag, gravity and wind.</a:t>
            </a:r>
          </a:p>
          <a:p>
            <a:pPr marL="342900" indent="-342900">
              <a:buFont typeface="Arial" pitchFamily="34" charset="0"/>
              <a:buChar char="•"/>
            </a:pPr>
            <a:r>
              <a:rPr lang="en-US" dirty="0" smtClean="0"/>
              <a:t>Many games already offer this today (though </a:t>
            </a:r>
            <a:r>
              <a:rPr lang="en-US" dirty="0" err="1" smtClean="0"/>
              <a:t>WiC</a:t>
            </a:r>
            <a:r>
              <a:rPr lang="en-US" dirty="0" smtClean="0"/>
              <a:t> does not) on their native homing rockets.  FLINT doesn’t offer anything new in this area, pretty basic stuff here.</a:t>
            </a:r>
          </a:p>
          <a:p>
            <a:pPr marL="342900" indent="-342900">
              <a:buFont typeface="Arial" pitchFamily="34" charset="0"/>
              <a:buChar char="•"/>
            </a:pPr>
            <a:r>
              <a:rPr lang="en-US" dirty="0" smtClean="0"/>
              <a:t>Rocket specific impulse, Mach Max, G-loading, booster, sustainer, drag factor and tracking rates are available for customization.</a:t>
            </a:r>
            <a:endParaRPr lang="en-US" dirty="0"/>
          </a:p>
        </p:txBody>
      </p:sp>
    </p:spTree>
    <p:extLst>
      <p:ext uri="{BB962C8B-B14F-4D97-AF65-F5344CB8AC3E}">
        <p14:creationId xmlns:p14="http://schemas.microsoft.com/office/powerpoint/2010/main" val="352644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t>PRIMITIVE ROCKET SIMULATOR </a:t>
            </a:r>
            <a:r>
              <a:rPr lang="en-US" sz="2400" dirty="0" smtClean="0"/>
              <a:t>(Continued)</a:t>
            </a:r>
            <a:endParaRPr lang="en-US" sz="2400"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t>FLINT rockets fired from high altitude are subject to minimum drag, as opposed to low altitude launches.</a:t>
            </a:r>
          </a:p>
          <a:p>
            <a:pPr marL="1028700" lvl="2" indent="-342900">
              <a:spcAft>
                <a:spcPts val="600"/>
              </a:spcAft>
              <a:buClrTx/>
            </a:pPr>
            <a:r>
              <a:rPr lang="en-US" dirty="0" smtClean="0"/>
              <a:t>Missile’s range and sustained speed are increased at high altitude.</a:t>
            </a:r>
          </a:p>
          <a:p>
            <a:pPr marL="1028700" lvl="2" indent="-342900">
              <a:spcAft>
                <a:spcPts val="600"/>
              </a:spcAft>
              <a:buClrTx/>
            </a:pPr>
            <a:r>
              <a:rPr lang="en-US" dirty="0" smtClean="0"/>
              <a:t>If </a:t>
            </a:r>
            <a:r>
              <a:rPr lang="en-US" dirty="0"/>
              <a:t>you want your missile to have extended range (fly faster and longer), raise altitude and </a:t>
            </a:r>
            <a:r>
              <a:rPr lang="en-US" dirty="0" smtClean="0"/>
              <a:t>launch </a:t>
            </a:r>
            <a:r>
              <a:rPr lang="en-US" dirty="0"/>
              <a:t>from </a:t>
            </a:r>
            <a:r>
              <a:rPr lang="en-US" dirty="0" smtClean="0"/>
              <a:t>angels high.</a:t>
            </a:r>
          </a:p>
          <a:p>
            <a:pPr marL="342900" indent="-342900">
              <a:buFont typeface="Arial" pitchFamily="34" charset="0"/>
              <a:buChar char="•"/>
            </a:pPr>
            <a:r>
              <a:rPr lang="en-US" dirty="0" smtClean="0"/>
              <a:t>Numerous FLINT missiles (in accordance with real-life specs) will pitch up and “loft” into a ballistic trajectory immediately after launch, in order to extend the missile’s range by cruising at higher altitude.</a:t>
            </a:r>
          </a:p>
          <a:p>
            <a:pPr marL="800100" lvl="1" indent="-342900"/>
            <a:r>
              <a:rPr lang="en-US" dirty="0" smtClean="0"/>
              <a:t>AIM-120C fired from long range is a good example.</a:t>
            </a:r>
          </a:p>
          <a:p>
            <a:pPr marL="800100" lvl="1" indent="-342900"/>
            <a:r>
              <a:rPr lang="en-US" dirty="0" smtClean="0"/>
              <a:t>AGM-114 Hellfire is another example.</a:t>
            </a:r>
          </a:p>
          <a:p>
            <a:pPr marL="342900" indent="-342900">
              <a:buFont typeface="Arial" pitchFamily="34" charset="0"/>
              <a:buChar char="•"/>
            </a:pPr>
            <a:endParaRPr lang="en-US" dirty="0"/>
          </a:p>
        </p:txBody>
      </p:sp>
    </p:spTree>
    <p:extLst>
      <p:ext uri="{BB962C8B-B14F-4D97-AF65-F5344CB8AC3E}">
        <p14:creationId xmlns:p14="http://schemas.microsoft.com/office/powerpoint/2010/main" val="422336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608637"/>
            <a:ext cx="8763000" cy="639763"/>
          </a:xfrm>
        </p:spPr>
        <p:txBody>
          <a:bodyPr>
            <a:normAutofit/>
          </a:bodyPr>
          <a:lstStyle/>
          <a:p>
            <a:r>
              <a:rPr lang="en-US" sz="1200" b="0" i="1" dirty="0" smtClean="0"/>
              <a:t>An Apache fires the AGM-114R  semi-active laser homing Hellfire missile.  The missile is seen pitching up and lofting into higher altitude to extend its range.</a:t>
            </a:r>
            <a:endParaRPr lang="en-US" sz="1200" b="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897255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77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LEAD-PURSUIT HOMING</a:t>
            </a:r>
            <a:endParaRPr lang="en-US" dirty="0"/>
          </a:p>
        </p:txBody>
      </p:sp>
      <p:sp>
        <p:nvSpPr>
          <p:cNvPr id="3" name="Content Placeholder 2"/>
          <p:cNvSpPr>
            <a:spLocks noGrp="1"/>
          </p:cNvSpPr>
          <p:nvPr>
            <p:ph idx="1"/>
          </p:nvPr>
        </p:nvSpPr>
        <p:spPr/>
        <p:txBody>
          <a:bodyPr>
            <a:normAutofit fontScale="77500" lnSpcReduction="20000"/>
          </a:bodyPr>
          <a:lstStyle/>
          <a:p>
            <a:pPr marL="342900" indent="-342900">
              <a:buFont typeface="Arial" pitchFamily="34" charset="0"/>
              <a:buChar char="•"/>
            </a:pPr>
            <a:r>
              <a:rPr lang="en-US" dirty="0" smtClean="0"/>
              <a:t>In almost every game, missiles fly using “pure-pursuit” trajectory, commonly known as Tail-Chase Navigation (TCN). </a:t>
            </a:r>
          </a:p>
          <a:p>
            <a:pPr marL="800100" lvl="1" indent="-342900"/>
            <a:r>
              <a:rPr lang="en-US" dirty="0" smtClean="0"/>
              <a:t>Under TCN, missile’s nose is always pointed at the target, chasing after the target as it moves.  Very simple to implement.</a:t>
            </a:r>
          </a:p>
          <a:p>
            <a:pPr lvl="1" indent="0">
              <a:buNone/>
            </a:pPr>
            <a:endParaRPr lang="en-US" dirty="0" smtClean="0"/>
          </a:p>
          <a:p>
            <a:pPr marL="800100" lvl="1" indent="-342900"/>
            <a:r>
              <a:rPr lang="en-US" dirty="0" smtClean="0"/>
              <a:t>In practice, TCN homing can’t really intercept anything that moves. Missile needs to accelerate at least 10 times faster than the target to overtake.</a:t>
            </a:r>
          </a:p>
          <a:p>
            <a:pPr lvl="1" indent="0">
              <a:buNone/>
            </a:pPr>
            <a:endParaRPr lang="en-US" dirty="0" smtClean="0"/>
          </a:p>
          <a:p>
            <a:pPr marL="800100" lvl="1" indent="-342900"/>
            <a:r>
              <a:rPr lang="en-US" dirty="0" smtClean="0"/>
              <a:t>Most games compensate this by over-engineering the rocket simulation – giving extreme unrealistic turning and tracking rates to TCN missiles to make them hit a target that would be impossible in the real world.</a:t>
            </a:r>
          </a:p>
          <a:p>
            <a:pPr lvl="1" indent="0">
              <a:buNone/>
            </a:pPr>
            <a:endParaRPr lang="en-US" dirty="0" smtClean="0"/>
          </a:p>
          <a:p>
            <a:pPr marL="342900" indent="-342900">
              <a:buFont typeface="Arial" pitchFamily="34" charset="0"/>
              <a:buChar char="•"/>
            </a:pPr>
            <a:r>
              <a:rPr lang="en-US" dirty="0" smtClean="0"/>
              <a:t>Under FLINT, most missiles fly using a form of “lead-pursuit” trajectory, in accordance with their real-life specifications.  </a:t>
            </a:r>
          </a:p>
          <a:p>
            <a:pPr marL="800100" lvl="1" indent="-342900"/>
            <a:r>
              <a:rPr lang="en-US" dirty="0" smtClean="0"/>
              <a:t>Under a lead-pursuit trajectory, missile leads the target and flies to where it thinks the target is going, rather than where the target is currently at.</a:t>
            </a:r>
            <a:endParaRPr lang="en-US" dirty="0"/>
          </a:p>
        </p:txBody>
      </p:sp>
    </p:spTree>
    <p:extLst>
      <p:ext uri="{BB962C8B-B14F-4D97-AF65-F5344CB8AC3E}">
        <p14:creationId xmlns:p14="http://schemas.microsoft.com/office/powerpoint/2010/main" val="18714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FLINT HOMING LOOP</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FLINT Homing Loop is the life cycle of every FLINT missile in game.  Every time a missile is fired, it runs an infinite loop of the following tasks until it either (a) hits the target or (b) dies.</a:t>
            </a:r>
          </a:p>
          <a:p>
            <a:pPr marL="914400" lvl="1" indent="-457200">
              <a:buFont typeface="+mj-lt"/>
              <a:buAutoNum type="arabicPeriod"/>
            </a:pPr>
            <a:r>
              <a:rPr lang="en-US" dirty="0" smtClean="0"/>
              <a:t>Propulsion and Movement</a:t>
            </a:r>
          </a:p>
          <a:p>
            <a:pPr marL="914400" lvl="1" indent="-457200">
              <a:buFont typeface="+mj-lt"/>
              <a:buAutoNum type="arabicPeriod"/>
            </a:pPr>
            <a:r>
              <a:rPr lang="en-US" dirty="0" smtClean="0"/>
              <a:t>Inertial Measurement</a:t>
            </a:r>
          </a:p>
          <a:p>
            <a:pPr marL="914400" lvl="1" indent="-457200">
              <a:buFont typeface="+mj-lt"/>
              <a:buAutoNum type="arabicPeriod"/>
            </a:pPr>
            <a:r>
              <a:rPr lang="en-US" dirty="0" smtClean="0"/>
              <a:t>Data-Link / Remote Communication</a:t>
            </a:r>
          </a:p>
          <a:p>
            <a:pPr marL="914400" lvl="1" indent="-457200">
              <a:buFont typeface="+mj-lt"/>
              <a:buAutoNum type="arabicPeriod"/>
            </a:pPr>
            <a:r>
              <a:rPr lang="en-US" dirty="0" smtClean="0"/>
              <a:t>Homing Guidance</a:t>
            </a:r>
          </a:p>
          <a:p>
            <a:pPr marL="914400" lvl="1" indent="-457200">
              <a:buFont typeface="+mj-lt"/>
              <a:buAutoNum type="arabicPeriod"/>
            </a:pPr>
            <a:r>
              <a:rPr lang="en-US" dirty="0" smtClean="0"/>
              <a:t>Warhead Detonation Parameters</a:t>
            </a:r>
          </a:p>
        </p:txBody>
      </p:sp>
    </p:spTree>
    <p:extLst>
      <p:ext uri="{BB962C8B-B14F-4D97-AF65-F5344CB8AC3E}">
        <p14:creationId xmlns:p14="http://schemas.microsoft.com/office/powerpoint/2010/main" val="37988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Inertial Measurement Unit</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FLINT engine provides an Inertial Measurement Unit (IMU) function for each missile.</a:t>
            </a:r>
          </a:p>
          <a:p>
            <a:pPr marL="800100" lvl="1" indent="-342900"/>
            <a:r>
              <a:rPr lang="en-US" dirty="0" smtClean="0"/>
              <a:t>FLINT IMU measures missile’s velocity, orientation and gravitational forces (basically an accelerometer) as it moves around in the game world.</a:t>
            </a:r>
          </a:p>
          <a:p>
            <a:pPr lvl="1" indent="0">
              <a:buNone/>
            </a:pPr>
            <a:endParaRPr lang="en-US" dirty="0" smtClean="0"/>
          </a:p>
          <a:p>
            <a:pPr marL="800100" lvl="1" indent="-342900"/>
            <a:r>
              <a:rPr lang="en-US" dirty="0" smtClean="0"/>
              <a:t>FLINT IMU can provide the necessary dead-reckoning and velocity data to enable inertial navigation (INS).</a:t>
            </a:r>
          </a:p>
          <a:p>
            <a:pPr marL="800100" lvl="1" indent="-342900"/>
            <a:endParaRPr lang="en-US" dirty="0"/>
          </a:p>
          <a:p>
            <a:pPr marL="800100" lvl="1" indent="-342900"/>
            <a:r>
              <a:rPr lang="en-US" dirty="0" smtClean="0"/>
              <a:t>INS is heavily used by most missiles for extended range shots, especially during “Lock on after launch” or “fire and update” situations.</a:t>
            </a:r>
            <a:endParaRPr lang="en-US" dirty="0"/>
          </a:p>
        </p:txBody>
      </p:sp>
    </p:spTree>
    <p:extLst>
      <p:ext uri="{BB962C8B-B14F-4D97-AF65-F5344CB8AC3E}">
        <p14:creationId xmlns:p14="http://schemas.microsoft.com/office/powerpoint/2010/main" val="2700151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441</TotalTime>
  <Words>3690</Words>
  <Application>Microsoft Office PowerPoint</Application>
  <PresentationFormat>On-screen Show (4:3)</PresentationFormat>
  <Paragraphs>277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Essential</vt:lpstr>
      <vt:lpstr>FLINT Flexible Interceptor  A realistic Missile Simulation Software  for commodity games.</vt:lpstr>
      <vt:lpstr>Agenda</vt:lpstr>
      <vt:lpstr>IntroductioN</vt:lpstr>
      <vt:lpstr>PRIMITIVE ROCKET SIMULATOR</vt:lpstr>
      <vt:lpstr>PRIMITIVE ROCKET SIMULATOR (Continued)</vt:lpstr>
      <vt:lpstr>PowerPoint Presentation</vt:lpstr>
      <vt:lpstr>LEAD-PURSUIT HOMING</vt:lpstr>
      <vt:lpstr>FLINT HOMING LOOP</vt:lpstr>
      <vt:lpstr>Inertial Measurement Unit</vt:lpstr>
      <vt:lpstr>WICO_FLINT Mover</vt:lpstr>
      <vt:lpstr>MISSILE DATA LINK (MDL)</vt:lpstr>
      <vt:lpstr>MISSILE DATA LINK (MDL) (Continued..)</vt:lpstr>
      <vt:lpstr>PowerPoint Presentation</vt:lpstr>
      <vt:lpstr>Guidance modes</vt:lpstr>
      <vt:lpstr>COMMAND GUIDANCE</vt:lpstr>
      <vt:lpstr>PowerPoint Presentation</vt:lpstr>
      <vt:lpstr>SEMI-ACTIVE HOMING</vt:lpstr>
      <vt:lpstr>SEMI-ACTIVE HOMING (..continued)</vt:lpstr>
      <vt:lpstr>PowerPoint Presentation</vt:lpstr>
      <vt:lpstr>ACTIVE &amp; PASSIVE HOMING</vt:lpstr>
      <vt:lpstr>ACTIVE &amp; PASSIVE HOMING (..continued)</vt:lpstr>
      <vt:lpstr>PowerPoint Presentation</vt:lpstr>
      <vt:lpstr>RETRANSMISSION HOMING</vt:lpstr>
      <vt:lpstr>HOMING LAWS</vt:lpstr>
      <vt:lpstr>line-of-sight (LOS)</vt:lpstr>
      <vt:lpstr>TAIL-CHASE NAVIGATION (PURE-PURSUIT)</vt:lpstr>
      <vt:lpstr>Proportional navigation</vt:lpstr>
      <vt:lpstr>Proportional navigation (..continued)</vt:lpstr>
      <vt:lpstr>PowerPoint Presentation</vt:lpstr>
      <vt:lpstr>PREDICTIVE GUIDANCE</vt:lpstr>
      <vt:lpstr>PREDICTIVE GUIDANCE (..continued)</vt:lpstr>
      <vt:lpstr>PREDICTIVE GUIDANCE (..continued)</vt:lpstr>
      <vt:lpstr>PowerPoint Presentation</vt:lpstr>
      <vt:lpstr>BANG BANG GUIDANCE</vt:lpstr>
      <vt:lpstr>COMMAND TO LINE-OF-SIGHT (CLOS) GUIDANCE</vt:lpstr>
      <vt:lpstr>PowerPoint Presentation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FLINT Flexible Interceptor  A realistic Missile Simulation Software for contemporary games.</dc:title>
  <dc:creator>admin</dc:creator>
  <cp:lastModifiedBy>admin</cp:lastModifiedBy>
  <cp:revision>490</cp:revision>
  <cp:lastPrinted>2012-07-01T22:04:42Z</cp:lastPrinted>
  <dcterms:created xsi:type="dcterms:W3CDTF">2012-07-01T14:30:31Z</dcterms:created>
  <dcterms:modified xsi:type="dcterms:W3CDTF">2012-07-01T22:40:29Z</dcterms:modified>
</cp:coreProperties>
</file>